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1214" r:id="rId5"/>
    <p:sldId id="2272" r:id="rId6"/>
    <p:sldId id="1916" r:id="rId7"/>
    <p:sldId id="2269" r:id="rId8"/>
    <p:sldId id="2270" r:id="rId9"/>
    <p:sldId id="2271" r:id="rId10"/>
    <p:sldId id="522" r:id="rId11"/>
    <p:sldId id="620" r:id="rId12"/>
    <p:sldId id="2273" r:id="rId13"/>
    <p:sldId id="625" r:id="rId14"/>
    <p:sldId id="524" r:id="rId15"/>
    <p:sldId id="542" r:id="rId16"/>
    <p:sldId id="529" r:id="rId17"/>
    <p:sldId id="544" r:id="rId18"/>
    <p:sldId id="530" r:id="rId19"/>
    <p:sldId id="555" r:id="rId20"/>
    <p:sldId id="554" r:id="rId21"/>
    <p:sldId id="526" r:id="rId22"/>
    <p:sldId id="557" r:id="rId23"/>
    <p:sldId id="532" r:id="rId24"/>
    <p:sldId id="547" r:id="rId25"/>
    <p:sldId id="548" r:id="rId26"/>
    <p:sldId id="549" r:id="rId27"/>
    <p:sldId id="550" r:id="rId28"/>
    <p:sldId id="551" r:id="rId29"/>
    <p:sldId id="552" r:id="rId30"/>
    <p:sldId id="615" r:id="rId31"/>
    <p:sldId id="560" r:id="rId32"/>
    <p:sldId id="562" r:id="rId33"/>
    <p:sldId id="614" r:id="rId34"/>
    <p:sldId id="561" r:id="rId35"/>
    <p:sldId id="566" r:id="rId36"/>
    <p:sldId id="568" r:id="rId37"/>
    <p:sldId id="621" r:id="rId38"/>
    <p:sldId id="569" r:id="rId39"/>
    <p:sldId id="570" r:id="rId40"/>
    <p:sldId id="571" r:id="rId41"/>
    <p:sldId id="640" r:id="rId42"/>
    <p:sldId id="622" r:id="rId43"/>
    <p:sldId id="2274" r:id="rId44"/>
    <p:sldId id="2275" r:id="rId45"/>
    <p:sldId id="613" r:id="rId46"/>
    <p:sldId id="2277" r:id="rId4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9900FF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86410" autoAdjust="0"/>
  </p:normalViewPr>
  <p:slideViewPr>
    <p:cSldViewPr snapToGrid="0">
      <p:cViewPr varScale="1">
        <p:scale>
          <a:sx n="53" d="100"/>
          <a:sy n="53" d="100"/>
        </p:scale>
        <p:origin x="1160" y="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1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92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8013"/>
            <a:ext cx="5486400" cy="36147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9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8038" y="806450"/>
            <a:ext cx="5394325" cy="3035300"/>
          </a:xfrm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98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9/18/2023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google.com/url?sa=i&amp;rct=j&amp;q=&amp;esrc=s&amp;frm=1&amp;source=images&amp;cd=&amp;cad=rja&amp;docid=QVkc18iUMv-m5M&amp;tbnid=2K-GnAOAB8VbdM:&amp;ved=0CAUQjRw&amp;url=http://www.cs.sunysb.edu/~mueller/teaching/cse594/ct_coneBeam.pdf&amp;ei=8YNDUoHqC7XH4APY4oDwDA&amp;bvm=bv.53217764,d.dmg&amp;psig=AFQjCNEBPvqpeQa0iT3rlOPziiuSJ0wzWg&amp;ust=138024276613475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9" Type="http://schemas.openxmlformats.org/officeDocument/2006/relationships/image" Target="../media/image42.wmf"/><Relationship Id="rId3" Type="http://schemas.openxmlformats.org/officeDocument/2006/relationships/image" Target="../media/image24.png"/><Relationship Id="rId21" Type="http://schemas.openxmlformats.org/officeDocument/2006/relationships/image" Target="../media/image33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1.wmf"/><Relationship Id="rId25" Type="http://schemas.openxmlformats.org/officeDocument/2006/relationships/image" Target="../media/image35.wmf"/><Relationship Id="rId33" Type="http://schemas.openxmlformats.org/officeDocument/2006/relationships/image" Target="../media/image39.wmf"/><Relationship Id="rId38" Type="http://schemas.openxmlformats.org/officeDocument/2006/relationships/oleObject" Target="../embeddings/oleObject18.bin"/><Relationship Id="rId2" Type="http://schemas.openxmlformats.org/officeDocument/2006/relationships/image" Target="../media/image23.png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41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23" Type="http://schemas.openxmlformats.org/officeDocument/2006/relationships/image" Target="../media/image34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wmf"/><Relationship Id="rId31" Type="http://schemas.openxmlformats.org/officeDocument/2006/relationships/image" Target="../media/image3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36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google.com/url?sa=i&amp;rct=j&amp;q=&amp;esrc=s&amp;frm=1&amp;source=images&amp;cd=&amp;cad=rja&amp;docid=juAwQYpI3Dfp3M&amp;tbnid=A6ntctcxSK1wRM:&amp;ved=0CAUQjRw&amp;url=http://en.wikipedia.org/wiki/Earth's_rotation&amp;ei=43ZJUp--I7Hl4AO34oCACQ&amp;bvm=bv.53217764,d.dmg&amp;psig=AFQjCNGlzWouAFD5skAeexYgtW6WCE4J9g&amp;ust=138063265363934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1.bin"/><Relationship Id="rId3" Type="http://schemas.openxmlformats.org/officeDocument/2006/relationships/image" Target="../media/image50.png"/><Relationship Id="rId7" Type="http://schemas.openxmlformats.org/officeDocument/2006/relationships/image" Target="../media/image53.wmf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56.jpeg"/><Relationship Id="rId5" Type="http://schemas.openxmlformats.org/officeDocument/2006/relationships/image" Target="../media/image52.jpeg"/><Relationship Id="rId15" Type="http://schemas.openxmlformats.org/officeDocument/2006/relationships/image" Target="../media/image59.jpe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wmf"/><Relationship Id="rId1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-muenster.de/AMM/num/Preprints/1998/natterer_1/paper.html/node16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BFb008450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33.bin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3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24187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BFb0084509" TargetMode="External"/><Relationship Id="rId2" Type="http://schemas.openxmlformats.org/officeDocument/2006/relationships/hyperlink" Target="https://www.uni-muenster.de/AMM/num/Preprints/1998/natterer_1/paper.html/node16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CT Reconstruction – Cone-beam: Exact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Planar &amp; 2D Parallel-beam Data</a:t>
            </a:r>
            <a:endParaRPr lang="zh-CN" altLang="en-US" dirty="0"/>
          </a:p>
        </p:txBody>
      </p:sp>
      <p:pic>
        <p:nvPicPr>
          <p:cNvPr id="143362" name="Picture 2" descr="Image result for parallel-beam 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702" y="1886405"/>
            <a:ext cx="3829488" cy="44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4" name="Picture 4" descr="Image result for planar integ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1952579"/>
            <a:ext cx="6588732" cy="26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27" y="4168645"/>
            <a:ext cx="3461987" cy="268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Peeling a 3D Onion</a:t>
            </a:r>
            <a:endParaRPr lang="en-US" sz="3605" dirty="0"/>
          </a:p>
        </p:txBody>
      </p:sp>
      <p:pic>
        <p:nvPicPr>
          <p:cNvPr id="108550" name="Picture 6" descr="Image result for tangential plane on sphe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537489"/>
            <a:ext cx="389883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2" name="Picture 8" descr="Image result for cutting  plane  spher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916" y="1556792"/>
            <a:ext cx="514599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00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6" dirty="0"/>
              <a:t>1</a:t>
            </a:r>
            <a:r>
              <a:rPr lang="en-US" sz="4006" baseline="30000" dirty="0"/>
              <a:t>st</a:t>
            </a:r>
            <a:r>
              <a:rPr lang="en-US" sz="4006" dirty="0"/>
              <a:t> Format: Planar Integral (2D)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71" y="1521166"/>
            <a:ext cx="8942456" cy="51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First Slice Theorem in 3D</a:t>
            </a:r>
            <a:endParaRPr lang="en-US" sz="4006" dirty="0"/>
          </a:p>
        </p:txBody>
      </p:sp>
      <p:pic>
        <p:nvPicPr>
          <p:cNvPr id="4" name="Picture 2" descr="https://encrypted-tbn2.gstatic.com/images?q=tbn:ANd9GcSDfrKtusKG9WcEqnEWDT23wdbmgTstB8oMiCwooPNoj5QA6UjH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9" y="1979188"/>
            <a:ext cx="9126513" cy="356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rot="10800000">
            <a:off x="3393497" y="3290696"/>
            <a:ext cx="530962" cy="500758"/>
          </a:xfrm>
          <a:prstGeom prst="straightConnector1">
            <a:avLst/>
          </a:prstGeom>
          <a:noFill/>
          <a:ln w="889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3841795" y="2972754"/>
            <a:ext cx="2222412" cy="8616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2804" dirty="0">
                <a:solidFill>
                  <a:srgbClr val="FF0000"/>
                </a:solidFill>
              </a:rPr>
              <a:t>(Direction, Distance)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10800000">
            <a:off x="7914627" y="3319310"/>
            <a:ext cx="530962" cy="500758"/>
          </a:xfrm>
          <a:prstGeom prst="straightConnector1">
            <a:avLst/>
          </a:prstGeom>
          <a:noFill/>
          <a:ln w="889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41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6" dirty="0"/>
              <a:t>2</a:t>
            </a:r>
            <a:r>
              <a:rPr lang="en-US" sz="4006" baseline="30000" dirty="0"/>
              <a:t>nd</a:t>
            </a:r>
            <a:r>
              <a:rPr lang="en-US" sz="4006" dirty="0"/>
              <a:t> Format: Parallel Projection (2D)</a:t>
            </a:r>
          </a:p>
        </p:txBody>
      </p:sp>
      <p:pic>
        <p:nvPicPr>
          <p:cNvPr id="121858" name="Picture 2" descr="Image result for 2d parallel bea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38" y="1521351"/>
            <a:ext cx="7118924" cy="45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1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Second Slice Theorem in 3D</a:t>
            </a:r>
            <a:endParaRPr lang="en-US" sz="4006" dirty="0"/>
          </a:p>
        </p:txBody>
      </p:sp>
      <p:pic>
        <p:nvPicPr>
          <p:cNvPr id="8" name="Picture 140" descr="http://orig02.deviantart.net/b47f/f/2014/065/b/7/green_sphere_2_png_by_clipartcotttage-d7951u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56" y="3019960"/>
            <a:ext cx="1038820" cy="10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01" y="3030015"/>
            <a:ext cx="1193053" cy="1039661"/>
          </a:xfrm>
          <a:prstGeom prst="rect">
            <a:avLst/>
          </a:prstGeom>
        </p:spPr>
      </p:pic>
      <p:sp>
        <p:nvSpPr>
          <p:cNvPr id="10" name="Oval 2"/>
          <p:cNvSpPr>
            <a:spLocks noChangeAspect="1" noChangeArrowheads="1"/>
          </p:cNvSpPr>
          <p:nvPr/>
        </p:nvSpPr>
        <p:spPr bwMode="auto">
          <a:xfrm>
            <a:off x="2777270" y="2455196"/>
            <a:ext cx="2103633" cy="217691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5680" eaLnBrk="1" hangingPunct="1"/>
            <a:endParaRPr lang="zh-CN" altLang="en-US" sz="1776" b="1">
              <a:solidFill>
                <a:srgbClr val="000000"/>
              </a:solidFill>
              <a:latin typeface="Arial"/>
              <a:ea typeface="SimSun" panose="02010600030101010101" pitchFamily="2" charset="-122"/>
            </a:endParaRPr>
          </a:p>
        </p:txBody>
      </p:sp>
      <p:sp>
        <p:nvSpPr>
          <p:cNvPr id="11" name="Arc 3"/>
          <p:cNvSpPr>
            <a:spLocks noChangeAspect="1"/>
          </p:cNvSpPr>
          <p:nvPr/>
        </p:nvSpPr>
        <p:spPr bwMode="auto">
          <a:xfrm rot="11647623" flipH="1">
            <a:off x="3398014" y="2414083"/>
            <a:ext cx="439694" cy="2155363"/>
          </a:xfrm>
          <a:custGeom>
            <a:avLst/>
            <a:gdLst>
              <a:gd name="T0" fmla="*/ 4683303 w 22229"/>
              <a:gd name="T1" fmla="*/ 58330186 h 43200"/>
              <a:gd name="T2" fmla="*/ 4718108 w 22229"/>
              <a:gd name="T3" fmla="*/ 12163 h 43200"/>
              <a:gd name="T4" fmla="*/ 4584600 w 22229"/>
              <a:gd name="T5" fmla="*/ 29168474 h 43200"/>
              <a:gd name="T6" fmla="*/ 0 60000 65536"/>
              <a:gd name="T7" fmla="*/ 0 60000 65536"/>
              <a:gd name="T8" fmla="*/ 0 60000 65536"/>
              <a:gd name="T9" fmla="*/ 0 w 22229"/>
              <a:gd name="T10" fmla="*/ 0 h 43200"/>
              <a:gd name="T11" fmla="*/ 22229 w 22229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29" h="43200" fill="none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</a:path>
              <a:path w="22229" h="43200" stroke="0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5680" eaLnBrk="1" hangingPunct="1"/>
            <a:endParaRPr lang="en-US" altLang="en-US" sz="1776" b="1">
              <a:solidFill>
                <a:srgbClr val="0000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2" name="Arc 4"/>
          <p:cNvSpPr>
            <a:spLocks noChangeAspect="1"/>
          </p:cNvSpPr>
          <p:nvPr/>
        </p:nvSpPr>
        <p:spPr bwMode="auto">
          <a:xfrm rot="862047" flipH="1">
            <a:off x="3811843" y="2517539"/>
            <a:ext cx="439694" cy="2155363"/>
          </a:xfrm>
          <a:custGeom>
            <a:avLst/>
            <a:gdLst>
              <a:gd name="T0" fmla="*/ 4683303 w 22229"/>
              <a:gd name="T1" fmla="*/ 58330186 h 43200"/>
              <a:gd name="T2" fmla="*/ 4718108 w 22229"/>
              <a:gd name="T3" fmla="*/ 12163 h 43200"/>
              <a:gd name="T4" fmla="*/ 4584600 w 22229"/>
              <a:gd name="T5" fmla="*/ 29168474 h 43200"/>
              <a:gd name="T6" fmla="*/ 0 60000 65536"/>
              <a:gd name="T7" fmla="*/ 0 60000 65536"/>
              <a:gd name="T8" fmla="*/ 0 60000 65536"/>
              <a:gd name="T9" fmla="*/ 0 w 22229"/>
              <a:gd name="T10" fmla="*/ 0 h 43200"/>
              <a:gd name="T11" fmla="*/ 22229 w 22229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29" h="43200" fill="none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</a:path>
              <a:path w="22229" h="43200" stroke="0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5680" eaLnBrk="1" hangingPunct="1"/>
            <a:endParaRPr lang="en-US" altLang="en-US" sz="1776" b="1">
              <a:solidFill>
                <a:srgbClr val="0000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3" name="Line 33"/>
          <p:cNvSpPr>
            <a:spLocks noChangeAspect="1" noChangeShapeType="1"/>
          </p:cNvSpPr>
          <p:nvPr/>
        </p:nvSpPr>
        <p:spPr bwMode="auto">
          <a:xfrm>
            <a:off x="3822621" y="1802120"/>
            <a:ext cx="0" cy="1741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4" name="Line 34"/>
          <p:cNvSpPr>
            <a:spLocks noChangeAspect="1" noChangeShapeType="1"/>
          </p:cNvSpPr>
          <p:nvPr/>
        </p:nvSpPr>
        <p:spPr bwMode="auto">
          <a:xfrm>
            <a:off x="3822620" y="3543652"/>
            <a:ext cx="172202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5" name="Line 35"/>
          <p:cNvSpPr>
            <a:spLocks noChangeAspect="1" noChangeShapeType="1"/>
          </p:cNvSpPr>
          <p:nvPr/>
        </p:nvSpPr>
        <p:spPr bwMode="auto">
          <a:xfrm flipH="1">
            <a:off x="2777269" y="3543653"/>
            <a:ext cx="1045352" cy="121778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6" name="Line 39"/>
          <p:cNvSpPr>
            <a:spLocks noChangeAspect="1" noChangeShapeType="1"/>
          </p:cNvSpPr>
          <p:nvPr/>
        </p:nvSpPr>
        <p:spPr bwMode="auto">
          <a:xfrm flipV="1">
            <a:off x="3824777" y="2191907"/>
            <a:ext cx="582001" cy="1351745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17" name="Line 41"/>
          <p:cNvSpPr>
            <a:spLocks noChangeAspect="1" noChangeShapeType="1"/>
          </p:cNvSpPr>
          <p:nvPr/>
        </p:nvSpPr>
        <p:spPr bwMode="auto">
          <a:xfrm flipH="1" flipV="1">
            <a:off x="3805377" y="3519944"/>
            <a:ext cx="1135876" cy="1138032"/>
          </a:xfrm>
          <a:prstGeom prst="line">
            <a:avLst/>
          </a:prstGeom>
          <a:noFill/>
          <a:ln w="25400" cap="rnd">
            <a:solidFill>
              <a:srgbClr val="FFC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18" name="Object 42"/>
          <p:cNvGraphicFramePr>
            <a:graphicFrameLocks noChangeAspect="1"/>
          </p:cNvGraphicFramePr>
          <p:nvPr/>
        </p:nvGraphicFramePr>
        <p:xfrm>
          <a:off x="4323833" y="5242411"/>
          <a:ext cx="1018114" cy="423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330120" progId="Equation.DSMT4">
                  <p:embed/>
                </p:oleObj>
              </mc:Choice>
              <mc:Fallback>
                <p:oleObj name="Equation" r:id="rId4" imgW="799920" imgH="330120" progId="Equation.DSMT4">
                  <p:embed/>
                  <p:pic>
                    <p:nvPicPr>
                      <p:cNvPr id="1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833" y="5242411"/>
                        <a:ext cx="1018114" cy="423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3"/>
          <p:cNvGraphicFramePr>
            <a:graphicFrameLocks noChangeAspect="1"/>
          </p:cNvGraphicFramePr>
          <p:nvPr/>
        </p:nvGraphicFramePr>
        <p:xfrm>
          <a:off x="3688697" y="1425879"/>
          <a:ext cx="308819" cy="44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330120" progId="Equation.DSMT4">
                  <p:embed/>
                </p:oleObj>
              </mc:Choice>
              <mc:Fallback>
                <p:oleObj name="Equation" r:id="rId6" imgW="228600" imgH="330120" progId="Equation.DSMT4">
                  <p:embed/>
                  <p:pic>
                    <p:nvPicPr>
                      <p:cNvPr id="1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97" y="1425879"/>
                        <a:ext cx="308819" cy="449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4"/>
          <p:cNvGraphicFramePr>
            <a:graphicFrameLocks noChangeAspect="1"/>
          </p:cNvGraphicFramePr>
          <p:nvPr/>
        </p:nvGraphicFramePr>
        <p:xfrm>
          <a:off x="2545572" y="4628505"/>
          <a:ext cx="291896" cy="44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640" imgH="330120" progId="Equation.DSMT4">
                  <p:embed/>
                </p:oleObj>
              </mc:Choice>
              <mc:Fallback>
                <p:oleObj name="Equation" r:id="rId8" imgW="215640" imgH="330120" progId="Equation.DSMT4">
                  <p:embed/>
                  <p:pic>
                    <p:nvPicPr>
                      <p:cNvPr id="2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572" y="4628505"/>
                        <a:ext cx="291896" cy="44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5"/>
          <p:cNvGraphicFramePr>
            <a:graphicFrameLocks noChangeAspect="1"/>
          </p:cNvGraphicFramePr>
          <p:nvPr/>
        </p:nvGraphicFramePr>
        <p:xfrm>
          <a:off x="5567447" y="3309368"/>
          <a:ext cx="329970" cy="44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1200" imgH="330120" progId="Equation.DSMT4">
                  <p:embed/>
                </p:oleObj>
              </mc:Choice>
              <mc:Fallback>
                <p:oleObj name="Equation" r:id="rId10" imgW="241200" imgH="330120" progId="Equation.DSMT4">
                  <p:embed/>
                  <p:pic>
                    <p:nvPicPr>
                      <p:cNvPr id="21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447" y="3309368"/>
                        <a:ext cx="329970" cy="4470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6"/>
          <p:cNvGraphicFramePr>
            <a:graphicFrameLocks noChangeAspect="1"/>
          </p:cNvGraphicFramePr>
          <p:nvPr/>
        </p:nvGraphicFramePr>
        <p:xfrm>
          <a:off x="2969178" y="2960836"/>
          <a:ext cx="337020" cy="48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7480" imgH="253800" progId="Equation.DSMT4">
                  <p:embed/>
                </p:oleObj>
              </mc:Choice>
              <mc:Fallback>
                <p:oleObj name="Equation" r:id="rId12" imgW="177480" imgH="253800" progId="Equation.DSMT4">
                  <p:embed/>
                  <p:pic>
                    <p:nvPicPr>
                      <p:cNvPr id="2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9178" y="2960836"/>
                        <a:ext cx="337020" cy="482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55"/>
          <p:cNvSpPr>
            <a:spLocks noChangeAspect="1" noChangeShapeType="1"/>
          </p:cNvSpPr>
          <p:nvPr/>
        </p:nvSpPr>
        <p:spPr bwMode="auto">
          <a:xfrm flipV="1">
            <a:off x="4508360" y="4608899"/>
            <a:ext cx="958063" cy="20133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24" name="Object 66"/>
          <p:cNvGraphicFramePr>
            <a:graphicFrameLocks noChangeAspect="1"/>
          </p:cNvGraphicFramePr>
          <p:nvPr/>
        </p:nvGraphicFramePr>
        <p:xfrm>
          <a:off x="2432971" y="2046704"/>
          <a:ext cx="256643" cy="470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7480" imgH="330120" progId="Equation.DSMT4">
                  <p:embed/>
                </p:oleObj>
              </mc:Choice>
              <mc:Fallback>
                <p:oleObj name="Equation" r:id="rId14" imgW="177480" imgH="330120" progId="Equation.DSMT4">
                  <p:embed/>
                  <p:pic>
                    <p:nvPicPr>
                      <p:cNvPr id="24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971" y="2046704"/>
                        <a:ext cx="256643" cy="470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5"/>
          <p:cNvGraphicFramePr>
            <a:graphicFrameLocks noChangeAspect="1"/>
          </p:cNvGraphicFramePr>
          <p:nvPr/>
        </p:nvGraphicFramePr>
        <p:xfrm>
          <a:off x="3221945" y="4577021"/>
          <a:ext cx="775571" cy="5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58720" imgH="368280" progId="Equation.DSMT4">
                  <p:embed/>
                </p:oleObj>
              </mc:Choice>
              <mc:Fallback>
                <p:oleObj name="Equation" r:id="rId16" imgW="558720" imgH="368280" progId="Equation.DSMT4">
                  <p:embed/>
                  <p:pic>
                    <p:nvPicPr>
                      <p:cNvPr id="25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945" y="4577021"/>
                        <a:ext cx="775571" cy="51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90"/>
          <p:cNvSpPr>
            <a:spLocks noChangeAspect="1" noChangeShapeType="1"/>
          </p:cNvSpPr>
          <p:nvPr/>
        </p:nvSpPr>
        <p:spPr bwMode="auto">
          <a:xfrm flipV="1">
            <a:off x="3811844" y="3391997"/>
            <a:ext cx="717477" cy="140876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27" name="Object 98"/>
          <p:cNvGraphicFramePr>
            <a:graphicFrameLocks noChangeAspect="1"/>
          </p:cNvGraphicFramePr>
          <p:nvPr/>
        </p:nvGraphicFramePr>
        <p:xfrm>
          <a:off x="4550059" y="3090949"/>
          <a:ext cx="224211" cy="448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330120" progId="Equation.DSMT4">
                  <p:embed/>
                </p:oleObj>
              </mc:Choice>
              <mc:Fallback>
                <p:oleObj name="Equation" r:id="rId18" imgW="164880" imgH="330120" progId="Equation.DSMT4">
                  <p:embed/>
                  <p:pic>
                    <p:nvPicPr>
                      <p:cNvPr id="27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059" y="3090949"/>
                        <a:ext cx="224211" cy="448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99"/>
          <p:cNvGraphicFramePr>
            <a:graphicFrameLocks noChangeAspect="1"/>
          </p:cNvGraphicFramePr>
          <p:nvPr/>
        </p:nvGraphicFramePr>
        <p:xfrm>
          <a:off x="4417230" y="1840032"/>
          <a:ext cx="256643" cy="44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0440" imgH="330120" progId="Equation.DSMT4">
                  <p:embed/>
                </p:oleObj>
              </mc:Choice>
              <mc:Fallback>
                <p:oleObj name="Equation" r:id="rId20" imgW="190440" imgH="330120" progId="Equation.DSMT4">
                  <p:embed/>
                  <p:pic>
                    <p:nvPicPr>
                      <p:cNvPr id="28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230" y="1840032"/>
                        <a:ext cx="256643" cy="4470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8"/>
          <p:cNvSpPr/>
          <p:nvPr/>
        </p:nvSpPr>
        <p:spPr bwMode="auto">
          <a:xfrm rot="17100000">
            <a:off x="4181421" y="4408385"/>
            <a:ext cx="1611940" cy="634558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292100"/>
          </a:effectLst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776" b="1" dirty="0" err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rot="17100000">
            <a:off x="4456116" y="4687444"/>
            <a:ext cx="109488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Line 63"/>
          <p:cNvSpPr>
            <a:spLocks noChangeAspect="1" noChangeShapeType="1"/>
          </p:cNvSpPr>
          <p:nvPr/>
        </p:nvSpPr>
        <p:spPr bwMode="auto">
          <a:xfrm flipH="1" flipV="1">
            <a:off x="2685934" y="2402656"/>
            <a:ext cx="1134533" cy="1134533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32" name="Line 86"/>
          <p:cNvSpPr>
            <a:spLocks noChangeAspect="1" noChangeShapeType="1"/>
          </p:cNvSpPr>
          <p:nvPr/>
        </p:nvSpPr>
        <p:spPr bwMode="auto">
          <a:xfrm flipH="1" flipV="1">
            <a:off x="3337718" y="3052946"/>
            <a:ext cx="486424" cy="486424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33" name="Object 42"/>
          <p:cNvGraphicFramePr>
            <a:graphicFrameLocks noChangeAspect="1"/>
          </p:cNvGraphicFramePr>
          <p:nvPr/>
        </p:nvGraphicFramePr>
        <p:xfrm>
          <a:off x="4364165" y="2581440"/>
          <a:ext cx="679683" cy="39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33160" imgH="304560" progId="Equation.DSMT4">
                  <p:embed/>
                </p:oleObj>
              </mc:Choice>
              <mc:Fallback>
                <p:oleObj name="Equation" r:id="rId22" imgW="533160" imgH="304560" progId="Equation.DSMT4">
                  <p:embed/>
                  <p:pic>
                    <p:nvPicPr>
                      <p:cNvPr id="3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165" y="2581440"/>
                        <a:ext cx="679683" cy="3934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Oval 2"/>
          <p:cNvSpPr>
            <a:spLocks noChangeAspect="1" noChangeArrowheads="1"/>
          </p:cNvSpPr>
          <p:nvPr/>
        </p:nvSpPr>
        <p:spPr bwMode="auto">
          <a:xfrm>
            <a:off x="6634306" y="2455196"/>
            <a:ext cx="2103633" cy="217691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5680" eaLnBrk="1" hangingPunct="1"/>
            <a:endParaRPr lang="zh-CN" altLang="en-US" sz="1776" b="1">
              <a:solidFill>
                <a:srgbClr val="000000"/>
              </a:solidFill>
              <a:latin typeface="Arial"/>
              <a:ea typeface="SimSun" panose="02010600030101010101" pitchFamily="2" charset="-122"/>
            </a:endParaRPr>
          </a:p>
        </p:txBody>
      </p:sp>
      <p:sp>
        <p:nvSpPr>
          <p:cNvPr id="35" name="Arc 3"/>
          <p:cNvSpPr>
            <a:spLocks noChangeAspect="1"/>
          </p:cNvSpPr>
          <p:nvPr/>
        </p:nvSpPr>
        <p:spPr bwMode="auto">
          <a:xfrm rot="11647623" flipH="1">
            <a:off x="7255050" y="2414083"/>
            <a:ext cx="439694" cy="2155363"/>
          </a:xfrm>
          <a:custGeom>
            <a:avLst/>
            <a:gdLst>
              <a:gd name="T0" fmla="*/ 4683303 w 22229"/>
              <a:gd name="T1" fmla="*/ 58330186 h 43200"/>
              <a:gd name="T2" fmla="*/ 4718108 w 22229"/>
              <a:gd name="T3" fmla="*/ 12163 h 43200"/>
              <a:gd name="T4" fmla="*/ 4584600 w 22229"/>
              <a:gd name="T5" fmla="*/ 29168474 h 43200"/>
              <a:gd name="T6" fmla="*/ 0 60000 65536"/>
              <a:gd name="T7" fmla="*/ 0 60000 65536"/>
              <a:gd name="T8" fmla="*/ 0 60000 65536"/>
              <a:gd name="T9" fmla="*/ 0 w 22229"/>
              <a:gd name="T10" fmla="*/ 0 h 43200"/>
              <a:gd name="T11" fmla="*/ 22229 w 22229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29" h="43200" fill="none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</a:path>
              <a:path w="22229" h="43200" stroke="0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5680" eaLnBrk="1" hangingPunct="1"/>
            <a:endParaRPr lang="en-US" altLang="en-US" sz="1776" b="1">
              <a:solidFill>
                <a:srgbClr val="0000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36" name="Arc 4"/>
          <p:cNvSpPr>
            <a:spLocks noChangeAspect="1"/>
          </p:cNvSpPr>
          <p:nvPr/>
        </p:nvSpPr>
        <p:spPr bwMode="auto">
          <a:xfrm rot="862047" flipH="1">
            <a:off x="7668879" y="2517539"/>
            <a:ext cx="439694" cy="2155363"/>
          </a:xfrm>
          <a:custGeom>
            <a:avLst/>
            <a:gdLst>
              <a:gd name="T0" fmla="*/ 4683303 w 22229"/>
              <a:gd name="T1" fmla="*/ 58330186 h 43200"/>
              <a:gd name="T2" fmla="*/ 4718108 w 22229"/>
              <a:gd name="T3" fmla="*/ 12163 h 43200"/>
              <a:gd name="T4" fmla="*/ 4584600 w 22229"/>
              <a:gd name="T5" fmla="*/ 29168474 h 43200"/>
              <a:gd name="T6" fmla="*/ 0 60000 65536"/>
              <a:gd name="T7" fmla="*/ 0 60000 65536"/>
              <a:gd name="T8" fmla="*/ 0 60000 65536"/>
              <a:gd name="T9" fmla="*/ 0 w 22229"/>
              <a:gd name="T10" fmla="*/ 0 h 43200"/>
              <a:gd name="T11" fmla="*/ 22229 w 22229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29" h="43200" fill="none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</a:path>
              <a:path w="22229" h="43200" stroke="0" extrusionOk="0">
                <a:moveTo>
                  <a:pt x="22064" y="43194"/>
                </a:moveTo>
                <a:cubicBezTo>
                  <a:pt x="21910" y="43198"/>
                  <a:pt x="2175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09" y="-1"/>
                  <a:pt x="22019" y="3"/>
                  <a:pt x="22228" y="9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5680" eaLnBrk="1" hangingPunct="1"/>
            <a:endParaRPr lang="en-US" altLang="en-US" sz="1776" b="1">
              <a:solidFill>
                <a:srgbClr val="0000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37" name="Line 33"/>
          <p:cNvSpPr>
            <a:spLocks noChangeAspect="1" noChangeShapeType="1"/>
          </p:cNvSpPr>
          <p:nvPr/>
        </p:nvSpPr>
        <p:spPr bwMode="auto">
          <a:xfrm>
            <a:off x="7679657" y="1802120"/>
            <a:ext cx="0" cy="1741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38" name="Line 34"/>
          <p:cNvSpPr>
            <a:spLocks noChangeAspect="1" noChangeShapeType="1"/>
          </p:cNvSpPr>
          <p:nvPr/>
        </p:nvSpPr>
        <p:spPr bwMode="auto">
          <a:xfrm>
            <a:off x="7679656" y="3543652"/>
            <a:ext cx="172202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39" name="Line 35"/>
          <p:cNvSpPr>
            <a:spLocks noChangeAspect="1" noChangeShapeType="1"/>
          </p:cNvSpPr>
          <p:nvPr/>
        </p:nvSpPr>
        <p:spPr bwMode="auto">
          <a:xfrm flipH="1">
            <a:off x="6634305" y="3543653"/>
            <a:ext cx="1045352" cy="121778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40" name="Line 39"/>
          <p:cNvSpPr>
            <a:spLocks noChangeAspect="1" noChangeShapeType="1"/>
          </p:cNvSpPr>
          <p:nvPr/>
        </p:nvSpPr>
        <p:spPr bwMode="auto">
          <a:xfrm flipV="1">
            <a:off x="7681813" y="2191907"/>
            <a:ext cx="582001" cy="1351745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sp>
        <p:nvSpPr>
          <p:cNvPr id="41" name="Line 41"/>
          <p:cNvSpPr>
            <a:spLocks noChangeAspect="1" noChangeShapeType="1"/>
          </p:cNvSpPr>
          <p:nvPr/>
        </p:nvSpPr>
        <p:spPr bwMode="auto">
          <a:xfrm flipH="1" flipV="1">
            <a:off x="7662413" y="3519944"/>
            <a:ext cx="1135876" cy="1138032"/>
          </a:xfrm>
          <a:prstGeom prst="line">
            <a:avLst/>
          </a:prstGeom>
          <a:noFill/>
          <a:ln w="25400" cap="rnd">
            <a:solidFill>
              <a:srgbClr val="FFC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42" name="Object 42"/>
          <p:cNvGraphicFramePr>
            <a:graphicFrameLocks noChangeAspect="1"/>
          </p:cNvGraphicFramePr>
          <p:nvPr/>
        </p:nvGraphicFramePr>
        <p:xfrm>
          <a:off x="8012368" y="5242411"/>
          <a:ext cx="1291679" cy="423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015920" imgH="330120" progId="Equation.DSMT4">
                  <p:embed/>
                </p:oleObj>
              </mc:Choice>
              <mc:Fallback>
                <p:oleObj name="Equation" r:id="rId24" imgW="1015920" imgH="330120" progId="Equation.DSMT4">
                  <p:embed/>
                  <p:pic>
                    <p:nvPicPr>
                      <p:cNvPr id="4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2368" y="5242411"/>
                        <a:ext cx="1291679" cy="423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3"/>
          <p:cNvGraphicFramePr>
            <a:graphicFrameLocks noChangeAspect="1"/>
          </p:cNvGraphicFramePr>
          <p:nvPr/>
        </p:nvGraphicFramePr>
        <p:xfrm>
          <a:off x="7531712" y="1418330"/>
          <a:ext cx="308819" cy="44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28600" imgH="330120" progId="Equation.DSMT4">
                  <p:embed/>
                </p:oleObj>
              </mc:Choice>
              <mc:Fallback>
                <p:oleObj name="Equation" r:id="rId26" imgW="228600" imgH="330120" progId="Equation.DSMT4">
                  <p:embed/>
                  <p:pic>
                    <p:nvPicPr>
                      <p:cNvPr id="43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1712" y="1418330"/>
                        <a:ext cx="308819" cy="449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4"/>
          <p:cNvGraphicFramePr>
            <a:graphicFrameLocks noChangeAspect="1"/>
          </p:cNvGraphicFramePr>
          <p:nvPr/>
        </p:nvGraphicFramePr>
        <p:xfrm>
          <a:off x="6418946" y="4636393"/>
          <a:ext cx="291897" cy="44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15640" imgH="330120" progId="Equation.DSMT4">
                  <p:embed/>
                </p:oleObj>
              </mc:Choice>
              <mc:Fallback>
                <p:oleObj name="Equation" r:id="rId28" imgW="215640" imgH="330120" progId="Equation.DSMT4">
                  <p:embed/>
                  <p:pic>
                    <p:nvPicPr>
                      <p:cNvPr id="4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946" y="4636393"/>
                        <a:ext cx="291897" cy="44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5"/>
          <p:cNvGraphicFramePr>
            <a:graphicFrameLocks noChangeAspect="1"/>
          </p:cNvGraphicFramePr>
          <p:nvPr/>
        </p:nvGraphicFramePr>
        <p:xfrm>
          <a:off x="9440330" y="3371715"/>
          <a:ext cx="331381" cy="44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41200" imgH="330120" progId="Equation.DSMT4">
                  <p:embed/>
                </p:oleObj>
              </mc:Choice>
              <mc:Fallback>
                <p:oleObj name="Equation" r:id="rId30" imgW="241200" imgH="330120" progId="Equation.DSMT4">
                  <p:embed/>
                  <p:pic>
                    <p:nvPicPr>
                      <p:cNvPr id="4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330" y="3371715"/>
                        <a:ext cx="331381" cy="4470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55"/>
          <p:cNvSpPr>
            <a:spLocks noChangeAspect="1" noChangeShapeType="1"/>
          </p:cNvSpPr>
          <p:nvPr/>
        </p:nvSpPr>
        <p:spPr bwMode="auto">
          <a:xfrm flipV="1">
            <a:off x="8365396" y="4608899"/>
            <a:ext cx="958063" cy="20133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47" name="Object 66"/>
          <p:cNvGraphicFramePr>
            <a:graphicFrameLocks noChangeAspect="1"/>
          </p:cNvGraphicFramePr>
          <p:nvPr/>
        </p:nvGraphicFramePr>
        <p:xfrm>
          <a:off x="6051639" y="1914750"/>
          <a:ext cx="384966" cy="472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66400" imgH="330120" progId="Equation.DSMT4">
                  <p:embed/>
                </p:oleObj>
              </mc:Choice>
              <mc:Fallback>
                <p:oleObj name="Equation" r:id="rId32" imgW="266400" imgH="330120" progId="Equation.DSMT4">
                  <p:embed/>
                  <p:pic>
                    <p:nvPicPr>
                      <p:cNvPr id="4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639" y="1914750"/>
                        <a:ext cx="384966" cy="4723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Line 90"/>
          <p:cNvSpPr>
            <a:spLocks noChangeAspect="1" noChangeShapeType="1"/>
          </p:cNvSpPr>
          <p:nvPr/>
        </p:nvSpPr>
        <p:spPr bwMode="auto">
          <a:xfrm flipV="1">
            <a:off x="7668880" y="3260084"/>
            <a:ext cx="1389321" cy="272791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49" name="Object 98"/>
          <p:cNvGraphicFramePr>
            <a:graphicFrameLocks noChangeAspect="1"/>
          </p:cNvGraphicFramePr>
          <p:nvPr/>
        </p:nvGraphicFramePr>
        <p:xfrm>
          <a:off x="9066106" y="2983028"/>
          <a:ext cx="345482" cy="449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53800" imgH="330120" progId="Equation.DSMT4">
                  <p:embed/>
                </p:oleObj>
              </mc:Choice>
              <mc:Fallback>
                <p:oleObj name="Equation" r:id="rId34" imgW="253800" imgH="330120" progId="Equation.DSMT4">
                  <p:embed/>
                  <p:pic>
                    <p:nvPicPr>
                      <p:cNvPr id="4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106" y="2983028"/>
                        <a:ext cx="345482" cy="449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99"/>
          <p:cNvGraphicFramePr>
            <a:graphicFrameLocks noChangeAspect="1"/>
          </p:cNvGraphicFramePr>
          <p:nvPr/>
        </p:nvGraphicFramePr>
        <p:xfrm>
          <a:off x="8142516" y="1819529"/>
          <a:ext cx="373684" cy="44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279360" imgH="330120" progId="Equation.DSMT4">
                  <p:embed/>
                </p:oleObj>
              </mc:Choice>
              <mc:Fallback>
                <p:oleObj name="Equation" r:id="rId36" imgW="279360" imgH="330120" progId="Equation.DSMT4">
                  <p:embed/>
                  <p:pic>
                    <p:nvPicPr>
                      <p:cNvPr id="5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2516" y="1819529"/>
                        <a:ext cx="373684" cy="4470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Oval 50"/>
          <p:cNvSpPr/>
          <p:nvPr/>
        </p:nvSpPr>
        <p:spPr bwMode="auto">
          <a:xfrm rot="17100000">
            <a:off x="8038457" y="4408385"/>
            <a:ext cx="1611940" cy="63455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292100"/>
          </a:effectLst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776" b="1" dirty="0" err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 rot="17100000">
            <a:off x="8313152" y="4687444"/>
            <a:ext cx="109488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3" name="Line 63"/>
          <p:cNvSpPr>
            <a:spLocks noChangeAspect="1" noChangeShapeType="1"/>
          </p:cNvSpPr>
          <p:nvPr/>
        </p:nvSpPr>
        <p:spPr bwMode="auto">
          <a:xfrm flipH="1" flipV="1">
            <a:off x="6442250" y="2301937"/>
            <a:ext cx="1235251" cy="1235251"/>
          </a:xfrm>
          <a:prstGeom prst="line">
            <a:avLst/>
          </a:prstGeom>
          <a:noFill/>
          <a:ln w="25400">
            <a:solidFill>
              <a:srgbClr val="FFC000"/>
            </a:solidFill>
            <a:round/>
            <a:headEnd type="none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graphicFrame>
        <p:nvGraphicFramePr>
          <p:cNvPr id="54" name="Object 42"/>
          <p:cNvGraphicFramePr>
            <a:graphicFrameLocks noChangeAspect="1"/>
          </p:cNvGraphicFramePr>
          <p:nvPr/>
        </p:nvGraphicFramePr>
        <p:xfrm>
          <a:off x="8331396" y="2581440"/>
          <a:ext cx="713526" cy="473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558720" imgH="368280" progId="Equation.DSMT4">
                  <p:embed/>
                </p:oleObj>
              </mc:Choice>
              <mc:Fallback>
                <p:oleObj name="Equation" r:id="rId38" imgW="558720" imgH="368280" progId="Equation.DSMT4">
                  <p:embed/>
                  <p:pic>
                    <p:nvPicPr>
                      <p:cNvPr id="5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1396" y="2581440"/>
                        <a:ext cx="713526" cy="4738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itle 1"/>
          <p:cNvSpPr txBox="1">
            <a:spLocks/>
          </p:cNvSpPr>
          <p:nvPr/>
        </p:nvSpPr>
        <p:spPr bwMode="auto">
          <a:xfrm>
            <a:off x="5120702" y="4025376"/>
            <a:ext cx="1315902" cy="3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81224" tIns="40611" rIns="81224" bIns="40611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defTabSz="915680"/>
            <a:r>
              <a:rPr lang="en-US" sz="1776" b="0" kern="0" dirty="0">
                <a:solidFill>
                  <a:srgbClr val="000000"/>
                </a:solidFill>
                <a:latin typeface="Arial"/>
                <a:ea typeface="ＭＳ Ｐゴシック"/>
              </a:rPr>
              <a:t>3D Fourier Transform</a:t>
            </a: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4744976" y="3843996"/>
            <a:ext cx="2066404" cy="8073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Title 1"/>
          <p:cNvSpPr txBox="1">
            <a:spLocks/>
          </p:cNvSpPr>
          <p:nvPr/>
        </p:nvSpPr>
        <p:spPr bwMode="auto">
          <a:xfrm>
            <a:off x="6048943" y="5635637"/>
            <a:ext cx="1267068" cy="349451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defTabSz="915680"/>
            <a:r>
              <a:rPr lang="en-US" sz="1776" b="0" kern="0">
                <a:solidFill>
                  <a:srgbClr val="000000"/>
                </a:solidFill>
                <a:latin typeface="Arial"/>
                <a:ea typeface="ＭＳ Ｐゴシック"/>
              </a:rPr>
              <a:t>2D Fourier Transform</a:t>
            </a:r>
            <a:endParaRPr lang="en-US" sz="1776" b="0" kern="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5498133" y="5436320"/>
            <a:ext cx="235575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9" name="Line 86"/>
          <p:cNvSpPr>
            <a:spLocks noChangeAspect="1" noChangeShapeType="1"/>
          </p:cNvSpPr>
          <p:nvPr/>
        </p:nvSpPr>
        <p:spPr bwMode="auto">
          <a:xfrm flipH="1" flipV="1">
            <a:off x="7187085" y="3052946"/>
            <a:ext cx="486424" cy="486424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5680"/>
            <a:endParaRPr lang="en-US" sz="1776" b="1">
              <a:solidFill>
                <a:srgbClr val="FAFD00"/>
              </a:solidFill>
              <a:latin typeface="Arial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151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/>
          <p:cNvSpPr/>
          <p:nvPr/>
        </p:nvSpPr>
        <p:spPr bwMode="auto">
          <a:xfrm rot="16200000" flipH="1">
            <a:off x="3596192" y="2550136"/>
            <a:ext cx="3662687" cy="2556249"/>
          </a:xfrm>
          <a:prstGeom prst="parallelogram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4" descr="Image result for green icon transparen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7127" y="2302141"/>
            <a:ext cx="857768" cy="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 bwMode="auto">
          <a:xfrm>
            <a:off x="5522917" y="1549902"/>
            <a:ext cx="0" cy="39570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249782" y="3828260"/>
            <a:ext cx="824104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3977722" y="3828260"/>
            <a:ext cx="1541663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3910954" y="1831871"/>
            <a:ext cx="3608353" cy="36083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977721" y="3828260"/>
            <a:ext cx="154519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3004820" y="1996916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038560" y="2372230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782543" y="3139273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977721" y="1969965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628126" y="2805160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844185" y="4273662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71737" y="2023868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305478" y="2399181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049460" y="3166224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8244638" y="1996916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895044" y="2832111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8111103" y="4300613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H="1" flipV="1">
            <a:off x="5580146" y="3813744"/>
            <a:ext cx="1395480" cy="145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9306492" y="3828260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557668" y="1549901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147179" y="3355460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677486" y="5932930"/>
            <a:ext cx="11065333" cy="728991"/>
          </a:xfrm>
          <a:solidFill>
            <a:schemeClr val="bg1"/>
          </a:solidFill>
        </p:spPr>
        <p:txBody>
          <a:bodyPr/>
          <a:lstStyle/>
          <a:p>
            <a:r>
              <a:rPr lang="en-US" sz="2003" dirty="0"/>
              <a:t>Imagine that the normal vector of the green plane y-z turns 180° in the x-y plane…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764866" y="5149770"/>
            <a:ext cx="8764625" cy="7289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Entering the Front Surface = 1 Or</a:t>
            </a:r>
          </a:p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Entering the Back Surface = 1 for Any 3D Point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5580146" y="1427294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2871"/>
          </a:xfrm>
        </p:spPr>
        <p:txBody>
          <a:bodyPr/>
          <a:lstStyle/>
          <a:p>
            <a:pPr algn="ctr"/>
            <a:r>
              <a:rPr lang="en-US" sz="4006" dirty="0"/>
              <a:t>Half-scan</a:t>
            </a:r>
          </a:p>
        </p:txBody>
      </p:sp>
      <p:sp>
        <p:nvSpPr>
          <p:cNvPr id="3" name="Arc 2"/>
          <p:cNvSpPr/>
          <p:nvPr/>
        </p:nvSpPr>
        <p:spPr bwMode="auto">
          <a:xfrm>
            <a:off x="3977723" y="3120375"/>
            <a:ext cx="2954207" cy="1587909"/>
          </a:xfrm>
          <a:prstGeom prst="arc">
            <a:avLst>
              <a:gd name="adj1" fmla="val 11010857"/>
              <a:gd name="adj2" fmla="val 21434376"/>
            </a:avLst>
          </a:prstGeom>
          <a:noFill/>
          <a:ln w="25400" cap="flat" cmpd="sng" algn="ctr">
            <a:solidFill>
              <a:srgbClr val="7030A0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2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 bwMode="auto">
          <a:xfrm>
            <a:off x="1382131" y="3689896"/>
            <a:ext cx="824104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655266" y="1411538"/>
            <a:ext cx="0" cy="39570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4081455" y="1693507"/>
            <a:ext cx="3570201" cy="35702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Parallelogram 11"/>
          <p:cNvSpPr/>
          <p:nvPr/>
        </p:nvSpPr>
        <p:spPr bwMode="auto">
          <a:xfrm rot="16200000" flipH="1">
            <a:off x="3823922" y="2507154"/>
            <a:ext cx="3662687" cy="2365485"/>
          </a:xfrm>
          <a:prstGeom prst="parallelogram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 flipV="1">
            <a:off x="5655266" y="3689896"/>
            <a:ext cx="991978" cy="68675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3137169" y="1858552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170909" y="2233866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914892" y="3000909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110070" y="1831601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760475" y="2666796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976534" y="4135298"/>
            <a:ext cx="305224" cy="3052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404086" y="1885504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437827" y="2260817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181809" y="3027860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8376987" y="1858552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8027393" y="2693747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8243452" y="4162249"/>
            <a:ext cx="305224" cy="305224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H="1" flipV="1">
            <a:off x="5712495" y="3675380"/>
            <a:ext cx="1395480" cy="145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809835" y="5794566"/>
            <a:ext cx="10644227" cy="72899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3" dirty="0"/>
              <a:t>Imagine that the normal vector of the green plane y-z wobbles with respect to the origin O but eventually returns to the original location along the x axis…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9438841" y="3689896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690017" y="1411537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5712495" y="1288930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279528" y="3217096"/>
            <a:ext cx="368672" cy="412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858551" y="4842037"/>
            <a:ext cx="6831466" cy="7289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Entering the Front Surface =</a:t>
            </a:r>
          </a:p>
          <a:p>
            <a:r>
              <a:rPr lang="en-US" sz="2003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Entering the Back Surface for Any 3D Point</a:t>
            </a:r>
          </a:p>
        </p:txBody>
      </p:sp>
      <p:sp>
        <p:nvSpPr>
          <p:cNvPr id="38" name="Freeform 37"/>
          <p:cNvSpPr/>
          <p:nvPr/>
        </p:nvSpPr>
        <p:spPr bwMode="auto">
          <a:xfrm rot="900000">
            <a:off x="6659619" y="3671358"/>
            <a:ext cx="896700" cy="1183053"/>
          </a:xfrm>
          <a:custGeom>
            <a:avLst/>
            <a:gdLst>
              <a:gd name="connsiteX0" fmla="*/ 1952368 w 2557849"/>
              <a:gd name="connsiteY0" fmla="*/ 345989 h 3113903"/>
              <a:gd name="connsiteX1" fmla="*/ 1124465 w 2557849"/>
              <a:gd name="connsiteY1" fmla="*/ 0 h 3113903"/>
              <a:gd name="connsiteX2" fmla="*/ 49427 w 2557849"/>
              <a:gd name="connsiteY2" fmla="*/ 827903 h 3113903"/>
              <a:gd name="connsiteX3" fmla="*/ 0 w 2557849"/>
              <a:gd name="connsiteY3" fmla="*/ 2038865 h 3113903"/>
              <a:gd name="connsiteX4" fmla="*/ 654908 w 2557849"/>
              <a:gd name="connsiteY4" fmla="*/ 3113903 h 3113903"/>
              <a:gd name="connsiteX5" fmla="*/ 2174789 w 2557849"/>
              <a:gd name="connsiteY5" fmla="*/ 2631989 h 3113903"/>
              <a:gd name="connsiteX6" fmla="*/ 2557849 w 2557849"/>
              <a:gd name="connsiteY6" fmla="*/ 852617 h 3113903"/>
              <a:gd name="connsiteX7" fmla="*/ 2001795 w 2557849"/>
              <a:gd name="connsiteY7" fmla="*/ 321276 h 3113903"/>
              <a:gd name="connsiteX0" fmla="*/ 1952368 w 2557849"/>
              <a:gd name="connsiteY0" fmla="*/ 345989 h 3113903"/>
              <a:gd name="connsiteX1" fmla="*/ 1124465 w 2557849"/>
              <a:gd name="connsiteY1" fmla="*/ 0 h 3113903"/>
              <a:gd name="connsiteX2" fmla="*/ 49427 w 2557849"/>
              <a:gd name="connsiteY2" fmla="*/ 827903 h 3113903"/>
              <a:gd name="connsiteX3" fmla="*/ 0 w 2557849"/>
              <a:gd name="connsiteY3" fmla="*/ 2038865 h 3113903"/>
              <a:gd name="connsiteX4" fmla="*/ 654908 w 2557849"/>
              <a:gd name="connsiteY4" fmla="*/ 3113903 h 3113903"/>
              <a:gd name="connsiteX5" fmla="*/ 2174789 w 2557849"/>
              <a:gd name="connsiteY5" fmla="*/ 2631989 h 3113903"/>
              <a:gd name="connsiteX6" fmla="*/ 2557849 w 2557849"/>
              <a:gd name="connsiteY6" fmla="*/ 852617 h 3113903"/>
              <a:gd name="connsiteX7" fmla="*/ 1952368 w 2557849"/>
              <a:gd name="connsiteY7" fmla="*/ 395417 h 3113903"/>
              <a:gd name="connsiteX0" fmla="*/ 1952368 w 2557849"/>
              <a:gd name="connsiteY0" fmla="*/ 345989 h 3113903"/>
              <a:gd name="connsiteX1" fmla="*/ 1124465 w 2557849"/>
              <a:gd name="connsiteY1" fmla="*/ 0 h 3113903"/>
              <a:gd name="connsiteX2" fmla="*/ 49427 w 2557849"/>
              <a:gd name="connsiteY2" fmla="*/ 827903 h 3113903"/>
              <a:gd name="connsiteX3" fmla="*/ 0 w 2557849"/>
              <a:gd name="connsiteY3" fmla="*/ 2038865 h 3113903"/>
              <a:gd name="connsiteX4" fmla="*/ 654908 w 2557849"/>
              <a:gd name="connsiteY4" fmla="*/ 3113903 h 3113903"/>
              <a:gd name="connsiteX5" fmla="*/ 2174789 w 2557849"/>
              <a:gd name="connsiteY5" fmla="*/ 2631989 h 3113903"/>
              <a:gd name="connsiteX6" fmla="*/ 2557849 w 2557849"/>
              <a:gd name="connsiteY6" fmla="*/ 852617 h 3113903"/>
              <a:gd name="connsiteX7" fmla="*/ 1964724 w 2557849"/>
              <a:gd name="connsiteY7" fmla="*/ 345990 h 3113903"/>
              <a:gd name="connsiteX0" fmla="*/ 1952368 w 2564450"/>
              <a:gd name="connsiteY0" fmla="*/ 345989 h 3113903"/>
              <a:gd name="connsiteX1" fmla="*/ 1124465 w 2564450"/>
              <a:gd name="connsiteY1" fmla="*/ 0 h 3113903"/>
              <a:gd name="connsiteX2" fmla="*/ 49427 w 2564450"/>
              <a:gd name="connsiteY2" fmla="*/ 827903 h 3113903"/>
              <a:gd name="connsiteX3" fmla="*/ 0 w 2564450"/>
              <a:gd name="connsiteY3" fmla="*/ 2038865 h 3113903"/>
              <a:gd name="connsiteX4" fmla="*/ 654908 w 2564450"/>
              <a:gd name="connsiteY4" fmla="*/ 3113903 h 3113903"/>
              <a:gd name="connsiteX5" fmla="*/ 2174789 w 2564450"/>
              <a:gd name="connsiteY5" fmla="*/ 2631989 h 3113903"/>
              <a:gd name="connsiteX6" fmla="*/ 2557849 w 2564450"/>
              <a:gd name="connsiteY6" fmla="*/ 852617 h 3113903"/>
              <a:gd name="connsiteX7" fmla="*/ 1964724 w 2564450"/>
              <a:gd name="connsiteY7" fmla="*/ 345990 h 31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4450" h="3113903">
                <a:moveTo>
                  <a:pt x="1952368" y="345989"/>
                </a:moveTo>
                <a:lnTo>
                  <a:pt x="1124465" y="0"/>
                </a:lnTo>
                <a:lnTo>
                  <a:pt x="49427" y="827903"/>
                </a:lnTo>
                <a:lnTo>
                  <a:pt x="0" y="2038865"/>
                </a:lnTo>
                <a:lnTo>
                  <a:pt x="654908" y="3113903"/>
                </a:lnTo>
                <a:lnTo>
                  <a:pt x="2174789" y="2631989"/>
                </a:lnTo>
                <a:cubicBezTo>
                  <a:pt x="2491946" y="2255108"/>
                  <a:pt x="2592860" y="1233617"/>
                  <a:pt x="2557849" y="852617"/>
                </a:cubicBezTo>
                <a:lnTo>
                  <a:pt x="1964724" y="345990"/>
                </a:ln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38163"/>
            <a:ext cx="12192000" cy="1059582"/>
          </a:xfrm>
        </p:spPr>
        <p:txBody>
          <a:bodyPr/>
          <a:lstStyle/>
          <a:p>
            <a:pPr algn="ctr"/>
            <a:r>
              <a:rPr lang="en-US" sz="4006" dirty="0"/>
              <a:t>Wobbling</a:t>
            </a:r>
          </a:p>
        </p:txBody>
      </p:sp>
      <p:pic>
        <p:nvPicPr>
          <p:cNvPr id="134148" name="Picture 4" descr="Image result for green icon transparen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64" y="2448365"/>
            <a:ext cx="857768" cy="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04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377148" y="1432272"/>
            <a:ext cx="4681273" cy="40611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800" b="1" dirty="0" err="1">
              <a:solidFill>
                <a:srgbClr val="FAFD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487" y="2049543"/>
            <a:ext cx="3690551" cy="2936778"/>
          </a:xfrm>
          <a:prstGeom prst="rect">
            <a:avLst/>
          </a:prstGeom>
          <a:ln w="38100">
            <a:noFill/>
          </a:ln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6919383" y="3032619"/>
            <a:ext cx="1917061" cy="112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0" name="Freeform 9"/>
          <p:cNvSpPr/>
          <p:nvPr/>
        </p:nvSpPr>
        <p:spPr bwMode="auto">
          <a:xfrm>
            <a:off x="6922689" y="2899983"/>
            <a:ext cx="1913754" cy="1559217"/>
          </a:xfrm>
          <a:custGeom>
            <a:avLst/>
            <a:gdLst>
              <a:gd name="connsiteX0" fmla="*/ 0 w 1911096"/>
              <a:gd name="connsiteY0" fmla="*/ 1282396 h 1557051"/>
              <a:gd name="connsiteX1" fmla="*/ 301752 w 1911096"/>
              <a:gd name="connsiteY1" fmla="*/ 2236 h 1557051"/>
              <a:gd name="connsiteX2" fmla="*/ 1600200 w 1911096"/>
              <a:gd name="connsiteY2" fmla="*/ 1556716 h 1557051"/>
              <a:gd name="connsiteX3" fmla="*/ 1911096 w 1911096"/>
              <a:gd name="connsiteY3" fmla="*/ 111964 h 155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1096" h="1557051">
                <a:moveTo>
                  <a:pt x="0" y="1282396"/>
                </a:moveTo>
                <a:cubicBezTo>
                  <a:pt x="17526" y="619456"/>
                  <a:pt x="35052" y="-43484"/>
                  <a:pt x="301752" y="2236"/>
                </a:cubicBezTo>
                <a:cubicBezTo>
                  <a:pt x="568452" y="47956"/>
                  <a:pt x="1331976" y="1538428"/>
                  <a:pt x="1600200" y="1556716"/>
                </a:cubicBezTo>
                <a:cubicBezTo>
                  <a:pt x="1868424" y="1575004"/>
                  <a:pt x="1889760" y="843484"/>
                  <a:pt x="1911096" y="111964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 rot="1800000">
            <a:off x="7549445" y="2159769"/>
            <a:ext cx="805990" cy="2741982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8039828" y="3940678"/>
            <a:ext cx="185223" cy="185223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dirty="0"/>
              <a:t>Orlov Condition</a:t>
            </a:r>
            <a:endParaRPr lang="en-US" sz="4006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741" y="1969676"/>
            <a:ext cx="4044216" cy="357377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dirty="0"/>
              <a:t>A complete dataset can be obtained if </a:t>
            </a:r>
            <a:r>
              <a:rPr lang="en-US" sz="2400" dirty="0">
                <a:solidFill>
                  <a:srgbClr val="00B050"/>
                </a:solidFill>
              </a:rPr>
              <a:t>every great circle </a:t>
            </a:r>
            <a:r>
              <a:rPr lang="en-US" sz="2400" dirty="0">
                <a:solidFill>
                  <a:srgbClr val="7030A0"/>
                </a:solidFill>
              </a:rPr>
              <a:t>intersects</a:t>
            </a:r>
            <a:r>
              <a:rPr lang="en-US" sz="2400" dirty="0">
                <a:solidFill>
                  <a:srgbClr val="FF0000"/>
                </a:solidFill>
              </a:rPr>
              <a:t> the trajectory of the unit directional vector</a:t>
            </a:r>
            <a:r>
              <a:rPr lang="en-US" sz="2400" dirty="0"/>
              <a:t>, which is the direction of the parallel beam of x-rays.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136984" y="5659057"/>
            <a:ext cx="10437395" cy="9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3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9735" indent="-2527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3">
                <a:solidFill>
                  <a:schemeClr val="tx2"/>
                </a:solidFill>
                <a:latin typeface="+mn-lt"/>
                <a:ea typeface="+mn-ea"/>
              </a:defRPr>
            </a:lvl2pPr>
            <a:lvl3pPr marL="1014243" indent="-20189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2">
                <a:solidFill>
                  <a:schemeClr val="tx2"/>
                </a:solidFill>
                <a:latin typeface="+mn-lt"/>
                <a:ea typeface="+mn-ea"/>
              </a:defRPr>
            </a:lvl3pPr>
            <a:lvl4pPr marL="1421212" indent="-20189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6592" indent="-20189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2">
                <a:solidFill>
                  <a:schemeClr val="tx2"/>
                </a:solidFill>
                <a:latin typeface="+mn-lt"/>
                <a:ea typeface="+mn-ea"/>
              </a:defRPr>
            </a:lvl5pPr>
            <a:lvl6pPr marL="2233573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6pPr>
            <a:lvl7pPr marL="2639677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7pPr>
            <a:lvl8pPr marL="3045781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8pPr>
            <a:lvl9pPr marL="3451885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>
                <a:latin typeface="Arial" panose="020B0604020202020204" pitchFamily="34" charset="0"/>
                <a:cs typeface="Arial" panose="020B0604020202020204" pitchFamily="34" charset="0"/>
              </a:rPr>
              <a:t>S.S. Orlov, “Theory of three dimensional reconstruction. I. Conditions for a complete set of projections,” </a:t>
            </a:r>
            <a:r>
              <a:rPr lang="en-US" sz="1800" kern="0" dirty="0" err="1">
                <a:latin typeface="Arial" panose="020B0604020202020204" pitchFamily="34" charset="0"/>
                <a:cs typeface="Arial" panose="020B0604020202020204" pitchFamily="34" charset="0"/>
              </a:rPr>
              <a:t>Sov</a:t>
            </a:r>
            <a:r>
              <a:rPr lang="en-US" sz="1800" kern="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800" kern="0" dirty="0" err="1">
                <a:latin typeface="Arial" panose="020B0604020202020204" pitchFamily="34" charset="0"/>
                <a:cs typeface="Arial" panose="020B0604020202020204" pitchFamily="34" charset="0"/>
              </a:rPr>
              <a:t>Crystallogr</a:t>
            </a:r>
            <a:r>
              <a:rPr lang="en-US" sz="1800" kern="0" dirty="0">
                <a:latin typeface="Arial" panose="020B0604020202020204" pitchFamily="34" charset="0"/>
                <a:cs typeface="Arial" panose="020B0604020202020204" pitchFamily="34" charset="0"/>
              </a:rPr>
              <a:t>., vol. 20, no. 3., pp. 312–314, 1975.</a:t>
            </a:r>
            <a:endParaRPr lang="en-US" sz="1800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0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1126"/>
          </a:xfrm>
        </p:spPr>
        <p:txBody>
          <a:bodyPr/>
          <a:lstStyle/>
          <a:p>
            <a:pPr algn="ctr"/>
            <a:r>
              <a:rPr lang="en-US" sz="4006" dirty="0"/>
              <a:t>Orlov Scan = Wobbling + Half-scan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04139" y="1892431"/>
            <a:ext cx="5540132" cy="4127920"/>
            <a:chOff x="481013" y="-4763"/>
            <a:chExt cx="8170862" cy="6088063"/>
          </a:xfrm>
        </p:grpSpPr>
        <p:pic>
          <p:nvPicPr>
            <p:cNvPr id="36" name="Picture 2" descr="http://upload.wikimedia.org/wikipedia/commons/6/61/AxialTiltObliquity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3" y="-4763"/>
              <a:ext cx="8170862" cy="6088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529013" y="1746250"/>
              <a:ext cx="1992312" cy="2884488"/>
            </a:xfrm>
            <a:custGeom>
              <a:avLst/>
              <a:gdLst>
                <a:gd name="T0" fmla="*/ 1934308 w 1992923"/>
                <a:gd name="T1" fmla="*/ 11724 h 2883877"/>
                <a:gd name="T2" fmla="*/ 1781908 w 1992923"/>
                <a:gd name="T3" fmla="*/ 46893 h 2883877"/>
                <a:gd name="T4" fmla="*/ 1606062 w 1992923"/>
                <a:gd name="T5" fmla="*/ 93785 h 2883877"/>
                <a:gd name="T6" fmla="*/ 1477108 w 1992923"/>
                <a:gd name="T7" fmla="*/ 128954 h 2883877"/>
                <a:gd name="T8" fmla="*/ 1242646 w 1992923"/>
                <a:gd name="T9" fmla="*/ 199293 h 2883877"/>
                <a:gd name="T10" fmla="*/ 1078523 w 1992923"/>
                <a:gd name="T11" fmla="*/ 257908 h 2883877"/>
                <a:gd name="T12" fmla="*/ 1254369 w 1992923"/>
                <a:gd name="T13" fmla="*/ 679939 h 2883877"/>
                <a:gd name="T14" fmla="*/ 1441939 w 1992923"/>
                <a:gd name="T15" fmla="*/ 855785 h 2883877"/>
                <a:gd name="T16" fmla="*/ 1570892 w 1992923"/>
                <a:gd name="T17" fmla="*/ 973016 h 2883877"/>
                <a:gd name="T18" fmla="*/ 1641231 w 1992923"/>
                <a:gd name="T19" fmla="*/ 1043354 h 2883877"/>
                <a:gd name="T20" fmla="*/ 1793631 w 1992923"/>
                <a:gd name="T21" fmla="*/ 1230924 h 2883877"/>
                <a:gd name="T22" fmla="*/ 1852246 w 1992923"/>
                <a:gd name="T23" fmla="*/ 1324708 h 2883877"/>
                <a:gd name="T24" fmla="*/ 1946031 w 1992923"/>
                <a:gd name="T25" fmla="*/ 1559170 h 2883877"/>
                <a:gd name="T26" fmla="*/ 1946031 w 1992923"/>
                <a:gd name="T27" fmla="*/ 2004647 h 2883877"/>
                <a:gd name="T28" fmla="*/ 1887416 w 1992923"/>
                <a:gd name="T29" fmla="*/ 2074985 h 2883877"/>
                <a:gd name="T30" fmla="*/ 1758462 w 1992923"/>
                <a:gd name="T31" fmla="*/ 2133600 h 2883877"/>
                <a:gd name="T32" fmla="*/ 1664677 w 1992923"/>
                <a:gd name="T33" fmla="*/ 2239108 h 2883877"/>
                <a:gd name="T34" fmla="*/ 1629508 w 1992923"/>
                <a:gd name="T35" fmla="*/ 2461847 h 2883877"/>
                <a:gd name="T36" fmla="*/ 1500554 w 1992923"/>
                <a:gd name="T37" fmla="*/ 2625970 h 2883877"/>
                <a:gd name="T38" fmla="*/ 1430216 w 1992923"/>
                <a:gd name="T39" fmla="*/ 2684585 h 2883877"/>
                <a:gd name="T40" fmla="*/ 1312985 w 1992923"/>
                <a:gd name="T41" fmla="*/ 2743200 h 2883877"/>
                <a:gd name="T42" fmla="*/ 1113692 w 1992923"/>
                <a:gd name="T43" fmla="*/ 2719754 h 2883877"/>
                <a:gd name="T44" fmla="*/ 973016 w 1992923"/>
                <a:gd name="T45" fmla="*/ 2579077 h 2883877"/>
                <a:gd name="T46" fmla="*/ 844062 w 1992923"/>
                <a:gd name="T47" fmla="*/ 2414954 h 2883877"/>
                <a:gd name="T48" fmla="*/ 773723 w 1992923"/>
                <a:gd name="T49" fmla="*/ 2215662 h 2883877"/>
                <a:gd name="T50" fmla="*/ 715108 w 1992923"/>
                <a:gd name="T51" fmla="*/ 2063262 h 2883877"/>
                <a:gd name="T52" fmla="*/ 656492 w 1992923"/>
                <a:gd name="T53" fmla="*/ 1899139 h 2883877"/>
                <a:gd name="T54" fmla="*/ 562708 w 1992923"/>
                <a:gd name="T55" fmla="*/ 1735016 h 2883877"/>
                <a:gd name="T56" fmla="*/ 422031 w 1992923"/>
                <a:gd name="T57" fmla="*/ 1664677 h 2883877"/>
                <a:gd name="T58" fmla="*/ 234462 w 1992923"/>
                <a:gd name="T59" fmla="*/ 1735016 h 2883877"/>
                <a:gd name="T60" fmla="*/ 199292 w 1992923"/>
                <a:gd name="T61" fmla="*/ 1793631 h 2883877"/>
                <a:gd name="T62" fmla="*/ 328246 w 1992923"/>
                <a:gd name="T63" fmla="*/ 1969477 h 2883877"/>
                <a:gd name="T64" fmla="*/ 703385 w 1992923"/>
                <a:gd name="T65" fmla="*/ 1793631 h 2883877"/>
                <a:gd name="T66" fmla="*/ 762000 w 1992923"/>
                <a:gd name="T67" fmla="*/ 1453662 h 2883877"/>
                <a:gd name="T68" fmla="*/ 621323 w 1992923"/>
                <a:gd name="T69" fmla="*/ 1266093 h 2883877"/>
                <a:gd name="T70" fmla="*/ 422031 w 1992923"/>
                <a:gd name="T71" fmla="*/ 1148862 h 2883877"/>
                <a:gd name="T72" fmla="*/ 281354 w 1992923"/>
                <a:gd name="T73" fmla="*/ 1101970 h 2883877"/>
                <a:gd name="T74" fmla="*/ 128954 w 1992923"/>
                <a:gd name="T75" fmla="*/ 1137139 h 2883877"/>
                <a:gd name="T76" fmla="*/ 70339 w 1992923"/>
                <a:gd name="T77" fmla="*/ 1195754 h 2883877"/>
                <a:gd name="T78" fmla="*/ 11723 w 1992923"/>
                <a:gd name="T79" fmla="*/ 1371600 h 2883877"/>
                <a:gd name="T80" fmla="*/ 23446 w 1992923"/>
                <a:gd name="T81" fmla="*/ 1805354 h 2883877"/>
                <a:gd name="T82" fmla="*/ 70339 w 1992923"/>
                <a:gd name="T83" fmla="*/ 1934308 h 2883877"/>
                <a:gd name="T84" fmla="*/ 128954 w 1992923"/>
                <a:gd name="T85" fmla="*/ 2098431 h 2883877"/>
                <a:gd name="T86" fmla="*/ 199292 w 1992923"/>
                <a:gd name="T87" fmla="*/ 2203939 h 2883877"/>
                <a:gd name="T88" fmla="*/ 293077 w 1992923"/>
                <a:gd name="T89" fmla="*/ 2332893 h 2883877"/>
                <a:gd name="T90" fmla="*/ 351692 w 1992923"/>
                <a:gd name="T91" fmla="*/ 2403231 h 2883877"/>
                <a:gd name="T92" fmla="*/ 433754 w 1992923"/>
                <a:gd name="T93" fmla="*/ 2520462 h 2883877"/>
                <a:gd name="T94" fmla="*/ 480646 w 1992923"/>
                <a:gd name="T95" fmla="*/ 2602524 h 2883877"/>
                <a:gd name="T96" fmla="*/ 515816 w 1992923"/>
                <a:gd name="T97" fmla="*/ 2661139 h 2883877"/>
                <a:gd name="T98" fmla="*/ 550985 w 1992923"/>
                <a:gd name="T99" fmla="*/ 2743200 h 2883877"/>
                <a:gd name="T100" fmla="*/ 644769 w 1992923"/>
                <a:gd name="T101" fmla="*/ 2872154 h 2883877"/>
                <a:gd name="connsiteX0" fmla="*/ 1992923 w 1992923"/>
                <a:gd name="connsiteY0" fmla="*/ 0 h 2883877"/>
                <a:gd name="connsiteX1" fmla="*/ 1934308 w 1992923"/>
                <a:gd name="connsiteY1" fmla="*/ 11724 h 2883877"/>
                <a:gd name="connsiteX2" fmla="*/ 1840523 w 1992923"/>
                <a:gd name="connsiteY2" fmla="*/ 35170 h 2883877"/>
                <a:gd name="connsiteX3" fmla="*/ 1781908 w 1992923"/>
                <a:gd name="connsiteY3" fmla="*/ 46893 h 2883877"/>
                <a:gd name="connsiteX4" fmla="*/ 1723292 w 1992923"/>
                <a:gd name="connsiteY4" fmla="*/ 70339 h 2883877"/>
                <a:gd name="connsiteX5" fmla="*/ 1606062 w 1992923"/>
                <a:gd name="connsiteY5" fmla="*/ 93785 h 2883877"/>
                <a:gd name="connsiteX6" fmla="*/ 1535723 w 1992923"/>
                <a:gd name="connsiteY6" fmla="*/ 117231 h 2883877"/>
                <a:gd name="connsiteX7" fmla="*/ 1477108 w 1992923"/>
                <a:gd name="connsiteY7" fmla="*/ 128954 h 2883877"/>
                <a:gd name="connsiteX8" fmla="*/ 1312985 w 1992923"/>
                <a:gd name="connsiteY8" fmla="*/ 175847 h 2883877"/>
                <a:gd name="connsiteX9" fmla="*/ 1242646 w 1992923"/>
                <a:gd name="connsiteY9" fmla="*/ 199293 h 2883877"/>
                <a:gd name="connsiteX10" fmla="*/ 1113692 w 1992923"/>
                <a:gd name="connsiteY10" fmla="*/ 234462 h 2883877"/>
                <a:gd name="connsiteX11" fmla="*/ 1078523 w 1992923"/>
                <a:gd name="connsiteY11" fmla="*/ 257908 h 2883877"/>
                <a:gd name="connsiteX12" fmla="*/ 1195754 w 1992923"/>
                <a:gd name="connsiteY12" fmla="*/ 621324 h 2883877"/>
                <a:gd name="connsiteX13" fmla="*/ 1254369 w 1992923"/>
                <a:gd name="connsiteY13" fmla="*/ 679939 h 2883877"/>
                <a:gd name="connsiteX14" fmla="*/ 1359877 w 1992923"/>
                <a:gd name="connsiteY14" fmla="*/ 797170 h 2883877"/>
                <a:gd name="connsiteX15" fmla="*/ 1441939 w 1992923"/>
                <a:gd name="connsiteY15" fmla="*/ 855785 h 2883877"/>
                <a:gd name="connsiteX16" fmla="*/ 1512277 w 1992923"/>
                <a:gd name="connsiteY16" fmla="*/ 926124 h 2883877"/>
                <a:gd name="connsiteX17" fmla="*/ 1570892 w 1992923"/>
                <a:gd name="connsiteY17" fmla="*/ 973016 h 2883877"/>
                <a:gd name="connsiteX18" fmla="*/ 1606062 w 1992923"/>
                <a:gd name="connsiteY18" fmla="*/ 1019908 h 2883877"/>
                <a:gd name="connsiteX19" fmla="*/ 1641231 w 1992923"/>
                <a:gd name="connsiteY19" fmla="*/ 1043354 h 2883877"/>
                <a:gd name="connsiteX20" fmla="*/ 1735016 w 1992923"/>
                <a:gd name="connsiteY20" fmla="*/ 1160585 h 2883877"/>
                <a:gd name="connsiteX21" fmla="*/ 1793631 w 1992923"/>
                <a:gd name="connsiteY21" fmla="*/ 1230924 h 2883877"/>
                <a:gd name="connsiteX22" fmla="*/ 1828800 w 1992923"/>
                <a:gd name="connsiteY22" fmla="*/ 1277816 h 2883877"/>
                <a:gd name="connsiteX23" fmla="*/ 1852246 w 1992923"/>
                <a:gd name="connsiteY23" fmla="*/ 1324708 h 2883877"/>
                <a:gd name="connsiteX24" fmla="*/ 1922585 w 1992923"/>
                <a:gd name="connsiteY24" fmla="*/ 1430216 h 2883877"/>
                <a:gd name="connsiteX25" fmla="*/ 1946031 w 1992923"/>
                <a:gd name="connsiteY25" fmla="*/ 1559170 h 2883877"/>
                <a:gd name="connsiteX26" fmla="*/ 1957754 w 1992923"/>
                <a:gd name="connsiteY26" fmla="*/ 1606062 h 2883877"/>
                <a:gd name="connsiteX27" fmla="*/ 1946031 w 1992923"/>
                <a:gd name="connsiteY27" fmla="*/ 2004647 h 2883877"/>
                <a:gd name="connsiteX28" fmla="*/ 1922585 w 1992923"/>
                <a:gd name="connsiteY28" fmla="*/ 2051539 h 2883877"/>
                <a:gd name="connsiteX29" fmla="*/ 1887416 w 1992923"/>
                <a:gd name="connsiteY29" fmla="*/ 2074985 h 2883877"/>
                <a:gd name="connsiteX30" fmla="*/ 1793631 w 1992923"/>
                <a:gd name="connsiteY30" fmla="*/ 2121877 h 2883877"/>
                <a:gd name="connsiteX31" fmla="*/ 1758462 w 1992923"/>
                <a:gd name="connsiteY31" fmla="*/ 2133600 h 2883877"/>
                <a:gd name="connsiteX32" fmla="*/ 1723292 w 1992923"/>
                <a:gd name="connsiteY32" fmla="*/ 2145324 h 2883877"/>
                <a:gd name="connsiteX33" fmla="*/ 1664677 w 1992923"/>
                <a:gd name="connsiteY33" fmla="*/ 2239108 h 2883877"/>
                <a:gd name="connsiteX34" fmla="*/ 1652954 w 1992923"/>
                <a:gd name="connsiteY34" fmla="*/ 2297724 h 2883877"/>
                <a:gd name="connsiteX35" fmla="*/ 1629508 w 1992923"/>
                <a:gd name="connsiteY35" fmla="*/ 2461847 h 2883877"/>
                <a:gd name="connsiteX36" fmla="*/ 1559169 w 1992923"/>
                <a:gd name="connsiteY36" fmla="*/ 2555631 h 2883877"/>
                <a:gd name="connsiteX37" fmla="*/ 1500554 w 1992923"/>
                <a:gd name="connsiteY37" fmla="*/ 2625970 h 2883877"/>
                <a:gd name="connsiteX38" fmla="*/ 1453662 w 1992923"/>
                <a:gd name="connsiteY38" fmla="*/ 2649416 h 2883877"/>
                <a:gd name="connsiteX39" fmla="*/ 1430216 w 1992923"/>
                <a:gd name="connsiteY39" fmla="*/ 2684585 h 2883877"/>
                <a:gd name="connsiteX40" fmla="*/ 1395046 w 1992923"/>
                <a:gd name="connsiteY40" fmla="*/ 2696308 h 2883877"/>
                <a:gd name="connsiteX41" fmla="*/ 1312985 w 1992923"/>
                <a:gd name="connsiteY41" fmla="*/ 2743200 h 2883877"/>
                <a:gd name="connsiteX42" fmla="*/ 1160585 w 1992923"/>
                <a:gd name="connsiteY42" fmla="*/ 2731477 h 2883877"/>
                <a:gd name="connsiteX43" fmla="*/ 1113692 w 1992923"/>
                <a:gd name="connsiteY43" fmla="*/ 2719754 h 2883877"/>
                <a:gd name="connsiteX44" fmla="*/ 996462 w 1992923"/>
                <a:gd name="connsiteY44" fmla="*/ 2614247 h 2883877"/>
                <a:gd name="connsiteX45" fmla="*/ 973016 w 1992923"/>
                <a:gd name="connsiteY45" fmla="*/ 2579077 h 2883877"/>
                <a:gd name="connsiteX46" fmla="*/ 902677 w 1992923"/>
                <a:gd name="connsiteY46" fmla="*/ 2508739 h 2883877"/>
                <a:gd name="connsiteX47" fmla="*/ 844062 w 1992923"/>
                <a:gd name="connsiteY47" fmla="*/ 2414954 h 2883877"/>
                <a:gd name="connsiteX48" fmla="*/ 820616 w 1992923"/>
                <a:gd name="connsiteY48" fmla="*/ 2379785 h 2883877"/>
                <a:gd name="connsiteX49" fmla="*/ 773723 w 1992923"/>
                <a:gd name="connsiteY49" fmla="*/ 2215662 h 2883877"/>
                <a:gd name="connsiteX50" fmla="*/ 750277 w 1992923"/>
                <a:gd name="connsiteY50" fmla="*/ 2121877 h 2883877"/>
                <a:gd name="connsiteX51" fmla="*/ 715108 w 1992923"/>
                <a:gd name="connsiteY51" fmla="*/ 2063262 h 2883877"/>
                <a:gd name="connsiteX52" fmla="*/ 691662 w 1992923"/>
                <a:gd name="connsiteY52" fmla="*/ 1992924 h 2883877"/>
                <a:gd name="connsiteX53" fmla="*/ 656492 w 1992923"/>
                <a:gd name="connsiteY53" fmla="*/ 1899139 h 2883877"/>
                <a:gd name="connsiteX54" fmla="*/ 574431 w 1992923"/>
                <a:gd name="connsiteY54" fmla="*/ 1770185 h 2883877"/>
                <a:gd name="connsiteX55" fmla="*/ 480646 w 1992923"/>
                <a:gd name="connsiteY55" fmla="*/ 1688124 h 2883877"/>
                <a:gd name="connsiteX56" fmla="*/ 422031 w 1992923"/>
                <a:gd name="connsiteY56" fmla="*/ 1664677 h 2883877"/>
                <a:gd name="connsiteX57" fmla="*/ 269631 w 1992923"/>
                <a:gd name="connsiteY57" fmla="*/ 1699847 h 2883877"/>
                <a:gd name="connsiteX58" fmla="*/ 234462 w 1992923"/>
                <a:gd name="connsiteY58" fmla="*/ 1735016 h 2883877"/>
                <a:gd name="connsiteX59" fmla="*/ 222739 w 1992923"/>
                <a:gd name="connsiteY59" fmla="*/ 1770185 h 2883877"/>
                <a:gd name="connsiteX60" fmla="*/ 199292 w 1992923"/>
                <a:gd name="connsiteY60" fmla="*/ 1793631 h 2883877"/>
                <a:gd name="connsiteX61" fmla="*/ 269631 w 1992923"/>
                <a:gd name="connsiteY61" fmla="*/ 1934308 h 2883877"/>
                <a:gd name="connsiteX62" fmla="*/ 328246 w 1992923"/>
                <a:gd name="connsiteY62" fmla="*/ 1969477 h 2883877"/>
                <a:gd name="connsiteX63" fmla="*/ 609600 w 1992923"/>
                <a:gd name="connsiteY63" fmla="*/ 1910862 h 2883877"/>
                <a:gd name="connsiteX64" fmla="*/ 703385 w 1992923"/>
                <a:gd name="connsiteY64" fmla="*/ 1793631 h 2883877"/>
                <a:gd name="connsiteX65" fmla="*/ 785446 w 1992923"/>
                <a:gd name="connsiteY65" fmla="*/ 1652954 h 2883877"/>
                <a:gd name="connsiteX66" fmla="*/ 762000 w 1992923"/>
                <a:gd name="connsiteY66" fmla="*/ 1453662 h 2883877"/>
                <a:gd name="connsiteX67" fmla="*/ 703385 w 1992923"/>
                <a:gd name="connsiteY67" fmla="*/ 1348154 h 2883877"/>
                <a:gd name="connsiteX68" fmla="*/ 621323 w 1992923"/>
                <a:gd name="connsiteY68" fmla="*/ 1266093 h 2883877"/>
                <a:gd name="connsiteX69" fmla="*/ 492369 w 1992923"/>
                <a:gd name="connsiteY69" fmla="*/ 1184031 h 2883877"/>
                <a:gd name="connsiteX70" fmla="*/ 422031 w 1992923"/>
                <a:gd name="connsiteY70" fmla="*/ 1148862 h 2883877"/>
                <a:gd name="connsiteX71" fmla="*/ 339969 w 1992923"/>
                <a:gd name="connsiteY71" fmla="*/ 1125416 h 2883877"/>
                <a:gd name="connsiteX72" fmla="*/ 281354 w 1992923"/>
                <a:gd name="connsiteY72" fmla="*/ 1101970 h 2883877"/>
                <a:gd name="connsiteX73" fmla="*/ 175846 w 1992923"/>
                <a:gd name="connsiteY73" fmla="*/ 1125416 h 2883877"/>
                <a:gd name="connsiteX74" fmla="*/ 128954 w 1992923"/>
                <a:gd name="connsiteY74" fmla="*/ 1137139 h 2883877"/>
                <a:gd name="connsiteX75" fmla="*/ 93785 w 1992923"/>
                <a:gd name="connsiteY75" fmla="*/ 1160585 h 2883877"/>
                <a:gd name="connsiteX76" fmla="*/ 70339 w 1992923"/>
                <a:gd name="connsiteY76" fmla="*/ 1195754 h 2883877"/>
                <a:gd name="connsiteX77" fmla="*/ 46892 w 1992923"/>
                <a:gd name="connsiteY77" fmla="*/ 1219200 h 2883877"/>
                <a:gd name="connsiteX78" fmla="*/ 11723 w 1992923"/>
                <a:gd name="connsiteY78" fmla="*/ 1371600 h 2883877"/>
                <a:gd name="connsiteX79" fmla="*/ 0 w 1992923"/>
                <a:gd name="connsiteY79" fmla="*/ 1488831 h 2883877"/>
                <a:gd name="connsiteX80" fmla="*/ 23446 w 1992923"/>
                <a:gd name="connsiteY80" fmla="*/ 1805354 h 2883877"/>
                <a:gd name="connsiteX81" fmla="*/ 35169 w 1992923"/>
                <a:gd name="connsiteY81" fmla="*/ 1840524 h 2883877"/>
                <a:gd name="connsiteX82" fmla="*/ 70339 w 1992923"/>
                <a:gd name="connsiteY82" fmla="*/ 1934308 h 2883877"/>
                <a:gd name="connsiteX83" fmla="*/ 82062 w 1992923"/>
                <a:gd name="connsiteY83" fmla="*/ 1981200 h 2883877"/>
                <a:gd name="connsiteX84" fmla="*/ 128954 w 1992923"/>
                <a:gd name="connsiteY84" fmla="*/ 2098431 h 2883877"/>
                <a:gd name="connsiteX85" fmla="*/ 175846 w 1992923"/>
                <a:gd name="connsiteY85" fmla="*/ 2168770 h 2883877"/>
                <a:gd name="connsiteX86" fmla="*/ 199292 w 1992923"/>
                <a:gd name="connsiteY86" fmla="*/ 2203939 h 2883877"/>
                <a:gd name="connsiteX87" fmla="*/ 257908 w 1992923"/>
                <a:gd name="connsiteY87" fmla="*/ 2262554 h 2883877"/>
                <a:gd name="connsiteX88" fmla="*/ 293077 w 1992923"/>
                <a:gd name="connsiteY88" fmla="*/ 2332893 h 2883877"/>
                <a:gd name="connsiteX89" fmla="*/ 328246 w 1992923"/>
                <a:gd name="connsiteY89" fmla="*/ 2368062 h 2883877"/>
                <a:gd name="connsiteX90" fmla="*/ 351692 w 1992923"/>
                <a:gd name="connsiteY90" fmla="*/ 2403231 h 2883877"/>
                <a:gd name="connsiteX91" fmla="*/ 386862 w 1992923"/>
                <a:gd name="connsiteY91" fmla="*/ 2450124 h 2883877"/>
                <a:gd name="connsiteX92" fmla="*/ 433754 w 1992923"/>
                <a:gd name="connsiteY92" fmla="*/ 2520462 h 2883877"/>
                <a:gd name="connsiteX93" fmla="*/ 445477 w 1992923"/>
                <a:gd name="connsiteY93" fmla="*/ 2555631 h 2883877"/>
                <a:gd name="connsiteX94" fmla="*/ 480646 w 1992923"/>
                <a:gd name="connsiteY94" fmla="*/ 2602524 h 2883877"/>
                <a:gd name="connsiteX95" fmla="*/ 492369 w 1992923"/>
                <a:gd name="connsiteY95" fmla="*/ 2637693 h 2883877"/>
                <a:gd name="connsiteX96" fmla="*/ 515816 w 1992923"/>
                <a:gd name="connsiteY96" fmla="*/ 2661139 h 2883877"/>
                <a:gd name="connsiteX97" fmla="*/ 527539 w 1992923"/>
                <a:gd name="connsiteY97" fmla="*/ 2708031 h 2883877"/>
                <a:gd name="connsiteX98" fmla="*/ 550985 w 1992923"/>
                <a:gd name="connsiteY98" fmla="*/ 2743200 h 2883877"/>
                <a:gd name="connsiteX99" fmla="*/ 562708 w 1992923"/>
                <a:gd name="connsiteY99" fmla="*/ 2778370 h 2883877"/>
                <a:gd name="connsiteX100" fmla="*/ 644769 w 1992923"/>
                <a:gd name="connsiteY100" fmla="*/ 2872154 h 2883877"/>
                <a:gd name="connsiteX101" fmla="*/ 668216 w 1992923"/>
                <a:gd name="connsiteY101" fmla="*/ 2883877 h 2883877"/>
                <a:gd name="connsiteX0" fmla="*/ 1992923 w 1992923"/>
                <a:gd name="connsiteY0" fmla="*/ 0 h 2883877"/>
                <a:gd name="connsiteX1" fmla="*/ 1934308 w 1992923"/>
                <a:gd name="connsiteY1" fmla="*/ 11724 h 2883877"/>
                <a:gd name="connsiteX2" fmla="*/ 1840523 w 1992923"/>
                <a:gd name="connsiteY2" fmla="*/ 35170 h 2883877"/>
                <a:gd name="connsiteX3" fmla="*/ 1781908 w 1992923"/>
                <a:gd name="connsiteY3" fmla="*/ 46893 h 2883877"/>
                <a:gd name="connsiteX4" fmla="*/ 1723292 w 1992923"/>
                <a:gd name="connsiteY4" fmla="*/ 70339 h 2883877"/>
                <a:gd name="connsiteX5" fmla="*/ 1606062 w 1992923"/>
                <a:gd name="connsiteY5" fmla="*/ 93785 h 2883877"/>
                <a:gd name="connsiteX6" fmla="*/ 1535723 w 1992923"/>
                <a:gd name="connsiteY6" fmla="*/ 117231 h 2883877"/>
                <a:gd name="connsiteX7" fmla="*/ 1477108 w 1992923"/>
                <a:gd name="connsiteY7" fmla="*/ 128954 h 2883877"/>
                <a:gd name="connsiteX8" fmla="*/ 1312985 w 1992923"/>
                <a:gd name="connsiteY8" fmla="*/ 175847 h 2883877"/>
                <a:gd name="connsiteX9" fmla="*/ 1242646 w 1992923"/>
                <a:gd name="connsiteY9" fmla="*/ 199293 h 2883877"/>
                <a:gd name="connsiteX10" fmla="*/ 1113692 w 1992923"/>
                <a:gd name="connsiteY10" fmla="*/ 234462 h 2883877"/>
                <a:gd name="connsiteX11" fmla="*/ 1078523 w 1992923"/>
                <a:gd name="connsiteY11" fmla="*/ 257908 h 2883877"/>
                <a:gd name="connsiteX12" fmla="*/ 1195754 w 1992923"/>
                <a:gd name="connsiteY12" fmla="*/ 621324 h 2883877"/>
                <a:gd name="connsiteX13" fmla="*/ 1254369 w 1992923"/>
                <a:gd name="connsiteY13" fmla="*/ 679939 h 2883877"/>
                <a:gd name="connsiteX14" fmla="*/ 1359877 w 1992923"/>
                <a:gd name="connsiteY14" fmla="*/ 797170 h 2883877"/>
                <a:gd name="connsiteX15" fmla="*/ 1441939 w 1992923"/>
                <a:gd name="connsiteY15" fmla="*/ 855785 h 2883877"/>
                <a:gd name="connsiteX16" fmla="*/ 1512277 w 1992923"/>
                <a:gd name="connsiteY16" fmla="*/ 926124 h 2883877"/>
                <a:gd name="connsiteX17" fmla="*/ 1570892 w 1992923"/>
                <a:gd name="connsiteY17" fmla="*/ 973016 h 2883877"/>
                <a:gd name="connsiteX18" fmla="*/ 1606062 w 1992923"/>
                <a:gd name="connsiteY18" fmla="*/ 1019908 h 2883877"/>
                <a:gd name="connsiteX19" fmla="*/ 1641231 w 1992923"/>
                <a:gd name="connsiteY19" fmla="*/ 1043354 h 2883877"/>
                <a:gd name="connsiteX20" fmla="*/ 1735016 w 1992923"/>
                <a:gd name="connsiteY20" fmla="*/ 1160585 h 2883877"/>
                <a:gd name="connsiteX21" fmla="*/ 1793631 w 1992923"/>
                <a:gd name="connsiteY21" fmla="*/ 1230924 h 2883877"/>
                <a:gd name="connsiteX22" fmla="*/ 1828800 w 1992923"/>
                <a:gd name="connsiteY22" fmla="*/ 1277816 h 2883877"/>
                <a:gd name="connsiteX23" fmla="*/ 1852246 w 1992923"/>
                <a:gd name="connsiteY23" fmla="*/ 1324708 h 2883877"/>
                <a:gd name="connsiteX24" fmla="*/ 1922585 w 1992923"/>
                <a:gd name="connsiteY24" fmla="*/ 1430216 h 2883877"/>
                <a:gd name="connsiteX25" fmla="*/ 1946031 w 1992923"/>
                <a:gd name="connsiteY25" fmla="*/ 1559170 h 2883877"/>
                <a:gd name="connsiteX26" fmla="*/ 1957754 w 1992923"/>
                <a:gd name="connsiteY26" fmla="*/ 1606062 h 2883877"/>
                <a:gd name="connsiteX27" fmla="*/ 1946031 w 1992923"/>
                <a:gd name="connsiteY27" fmla="*/ 2004647 h 2883877"/>
                <a:gd name="connsiteX28" fmla="*/ 1922585 w 1992923"/>
                <a:gd name="connsiteY28" fmla="*/ 2051539 h 2883877"/>
                <a:gd name="connsiteX29" fmla="*/ 1887416 w 1992923"/>
                <a:gd name="connsiteY29" fmla="*/ 2074985 h 2883877"/>
                <a:gd name="connsiteX30" fmla="*/ 1793631 w 1992923"/>
                <a:gd name="connsiteY30" fmla="*/ 2121877 h 2883877"/>
                <a:gd name="connsiteX31" fmla="*/ 1758462 w 1992923"/>
                <a:gd name="connsiteY31" fmla="*/ 2133600 h 2883877"/>
                <a:gd name="connsiteX32" fmla="*/ 1723292 w 1992923"/>
                <a:gd name="connsiteY32" fmla="*/ 2145324 h 2883877"/>
                <a:gd name="connsiteX33" fmla="*/ 1664677 w 1992923"/>
                <a:gd name="connsiteY33" fmla="*/ 2239108 h 2883877"/>
                <a:gd name="connsiteX34" fmla="*/ 1652954 w 1992923"/>
                <a:gd name="connsiteY34" fmla="*/ 2297724 h 2883877"/>
                <a:gd name="connsiteX35" fmla="*/ 1629508 w 1992923"/>
                <a:gd name="connsiteY35" fmla="*/ 2461847 h 2883877"/>
                <a:gd name="connsiteX36" fmla="*/ 1559169 w 1992923"/>
                <a:gd name="connsiteY36" fmla="*/ 2555631 h 2883877"/>
                <a:gd name="connsiteX37" fmla="*/ 1500554 w 1992923"/>
                <a:gd name="connsiteY37" fmla="*/ 2625970 h 2883877"/>
                <a:gd name="connsiteX38" fmla="*/ 1453662 w 1992923"/>
                <a:gd name="connsiteY38" fmla="*/ 2649416 h 2883877"/>
                <a:gd name="connsiteX39" fmla="*/ 1430216 w 1992923"/>
                <a:gd name="connsiteY39" fmla="*/ 2684585 h 2883877"/>
                <a:gd name="connsiteX40" fmla="*/ 1395046 w 1992923"/>
                <a:gd name="connsiteY40" fmla="*/ 2696308 h 2883877"/>
                <a:gd name="connsiteX41" fmla="*/ 1312985 w 1992923"/>
                <a:gd name="connsiteY41" fmla="*/ 2743200 h 2883877"/>
                <a:gd name="connsiteX42" fmla="*/ 1160585 w 1992923"/>
                <a:gd name="connsiteY42" fmla="*/ 2731477 h 2883877"/>
                <a:gd name="connsiteX43" fmla="*/ 1113692 w 1992923"/>
                <a:gd name="connsiteY43" fmla="*/ 2719754 h 2883877"/>
                <a:gd name="connsiteX44" fmla="*/ 996462 w 1992923"/>
                <a:gd name="connsiteY44" fmla="*/ 2614247 h 2883877"/>
                <a:gd name="connsiteX45" fmla="*/ 973016 w 1992923"/>
                <a:gd name="connsiteY45" fmla="*/ 2579077 h 2883877"/>
                <a:gd name="connsiteX46" fmla="*/ 902677 w 1992923"/>
                <a:gd name="connsiteY46" fmla="*/ 2508739 h 2883877"/>
                <a:gd name="connsiteX47" fmla="*/ 844062 w 1992923"/>
                <a:gd name="connsiteY47" fmla="*/ 2414954 h 2883877"/>
                <a:gd name="connsiteX48" fmla="*/ 820616 w 1992923"/>
                <a:gd name="connsiteY48" fmla="*/ 2379785 h 2883877"/>
                <a:gd name="connsiteX49" fmla="*/ 773723 w 1992923"/>
                <a:gd name="connsiteY49" fmla="*/ 2215662 h 2883877"/>
                <a:gd name="connsiteX50" fmla="*/ 750277 w 1992923"/>
                <a:gd name="connsiteY50" fmla="*/ 2121877 h 2883877"/>
                <a:gd name="connsiteX51" fmla="*/ 715108 w 1992923"/>
                <a:gd name="connsiteY51" fmla="*/ 2063262 h 2883877"/>
                <a:gd name="connsiteX52" fmla="*/ 691662 w 1992923"/>
                <a:gd name="connsiteY52" fmla="*/ 1992924 h 2883877"/>
                <a:gd name="connsiteX53" fmla="*/ 656492 w 1992923"/>
                <a:gd name="connsiteY53" fmla="*/ 1899139 h 2883877"/>
                <a:gd name="connsiteX54" fmla="*/ 574431 w 1992923"/>
                <a:gd name="connsiteY54" fmla="*/ 1770185 h 2883877"/>
                <a:gd name="connsiteX55" fmla="*/ 480646 w 1992923"/>
                <a:gd name="connsiteY55" fmla="*/ 1688124 h 2883877"/>
                <a:gd name="connsiteX56" fmla="*/ 422031 w 1992923"/>
                <a:gd name="connsiteY56" fmla="*/ 1664677 h 2883877"/>
                <a:gd name="connsiteX57" fmla="*/ 269631 w 1992923"/>
                <a:gd name="connsiteY57" fmla="*/ 1699847 h 2883877"/>
                <a:gd name="connsiteX58" fmla="*/ 234462 w 1992923"/>
                <a:gd name="connsiteY58" fmla="*/ 1735016 h 2883877"/>
                <a:gd name="connsiteX59" fmla="*/ 222739 w 1992923"/>
                <a:gd name="connsiteY59" fmla="*/ 1770185 h 2883877"/>
                <a:gd name="connsiteX60" fmla="*/ 199292 w 1992923"/>
                <a:gd name="connsiteY60" fmla="*/ 1793631 h 2883877"/>
                <a:gd name="connsiteX61" fmla="*/ 269631 w 1992923"/>
                <a:gd name="connsiteY61" fmla="*/ 1934308 h 2883877"/>
                <a:gd name="connsiteX62" fmla="*/ 328246 w 1992923"/>
                <a:gd name="connsiteY62" fmla="*/ 1969477 h 2883877"/>
                <a:gd name="connsiteX63" fmla="*/ 609600 w 1992923"/>
                <a:gd name="connsiteY63" fmla="*/ 1910862 h 2883877"/>
                <a:gd name="connsiteX64" fmla="*/ 703385 w 1992923"/>
                <a:gd name="connsiteY64" fmla="*/ 1793631 h 2883877"/>
                <a:gd name="connsiteX65" fmla="*/ 785446 w 1992923"/>
                <a:gd name="connsiteY65" fmla="*/ 1652954 h 2883877"/>
                <a:gd name="connsiteX66" fmla="*/ 762000 w 1992923"/>
                <a:gd name="connsiteY66" fmla="*/ 1453662 h 2883877"/>
                <a:gd name="connsiteX67" fmla="*/ 703385 w 1992923"/>
                <a:gd name="connsiteY67" fmla="*/ 1348154 h 2883877"/>
                <a:gd name="connsiteX68" fmla="*/ 621323 w 1992923"/>
                <a:gd name="connsiteY68" fmla="*/ 1266093 h 2883877"/>
                <a:gd name="connsiteX69" fmla="*/ 492369 w 1992923"/>
                <a:gd name="connsiteY69" fmla="*/ 1184031 h 2883877"/>
                <a:gd name="connsiteX70" fmla="*/ 422031 w 1992923"/>
                <a:gd name="connsiteY70" fmla="*/ 1148862 h 2883877"/>
                <a:gd name="connsiteX71" fmla="*/ 339969 w 1992923"/>
                <a:gd name="connsiteY71" fmla="*/ 1125416 h 2883877"/>
                <a:gd name="connsiteX72" fmla="*/ 281354 w 1992923"/>
                <a:gd name="connsiteY72" fmla="*/ 1101970 h 2883877"/>
                <a:gd name="connsiteX73" fmla="*/ 175846 w 1992923"/>
                <a:gd name="connsiteY73" fmla="*/ 1125416 h 2883877"/>
                <a:gd name="connsiteX74" fmla="*/ 128954 w 1992923"/>
                <a:gd name="connsiteY74" fmla="*/ 1137139 h 2883877"/>
                <a:gd name="connsiteX75" fmla="*/ 93785 w 1992923"/>
                <a:gd name="connsiteY75" fmla="*/ 1160585 h 2883877"/>
                <a:gd name="connsiteX76" fmla="*/ 70339 w 1992923"/>
                <a:gd name="connsiteY76" fmla="*/ 1195754 h 2883877"/>
                <a:gd name="connsiteX77" fmla="*/ 46892 w 1992923"/>
                <a:gd name="connsiteY77" fmla="*/ 1219200 h 2883877"/>
                <a:gd name="connsiteX78" fmla="*/ 11723 w 1992923"/>
                <a:gd name="connsiteY78" fmla="*/ 1371600 h 2883877"/>
                <a:gd name="connsiteX79" fmla="*/ 0 w 1992923"/>
                <a:gd name="connsiteY79" fmla="*/ 1488831 h 2883877"/>
                <a:gd name="connsiteX80" fmla="*/ 23446 w 1992923"/>
                <a:gd name="connsiteY80" fmla="*/ 1805354 h 2883877"/>
                <a:gd name="connsiteX81" fmla="*/ 35169 w 1992923"/>
                <a:gd name="connsiteY81" fmla="*/ 1840524 h 2883877"/>
                <a:gd name="connsiteX82" fmla="*/ 70339 w 1992923"/>
                <a:gd name="connsiteY82" fmla="*/ 1934308 h 2883877"/>
                <a:gd name="connsiteX83" fmla="*/ 82062 w 1992923"/>
                <a:gd name="connsiteY83" fmla="*/ 1981200 h 2883877"/>
                <a:gd name="connsiteX84" fmla="*/ 128954 w 1992923"/>
                <a:gd name="connsiteY84" fmla="*/ 2098431 h 2883877"/>
                <a:gd name="connsiteX85" fmla="*/ 175846 w 1992923"/>
                <a:gd name="connsiteY85" fmla="*/ 2168770 h 2883877"/>
                <a:gd name="connsiteX86" fmla="*/ 199292 w 1992923"/>
                <a:gd name="connsiteY86" fmla="*/ 2203939 h 2883877"/>
                <a:gd name="connsiteX87" fmla="*/ 257908 w 1992923"/>
                <a:gd name="connsiteY87" fmla="*/ 2262554 h 2883877"/>
                <a:gd name="connsiteX88" fmla="*/ 293077 w 1992923"/>
                <a:gd name="connsiteY88" fmla="*/ 2332893 h 2883877"/>
                <a:gd name="connsiteX89" fmla="*/ 328246 w 1992923"/>
                <a:gd name="connsiteY89" fmla="*/ 2368062 h 2883877"/>
                <a:gd name="connsiteX90" fmla="*/ 351692 w 1992923"/>
                <a:gd name="connsiteY90" fmla="*/ 2403231 h 2883877"/>
                <a:gd name="connsiteX91" fmla="*/ 386862 w 1992923"/>
                <a:gd name="connsiteY91" fmla="*/ 2450124 h 2883877"/>
                <a:gd name="connsiteX92" fmla="*/ 433754 w 1992923"/>
                <a:gd name="connsiteY92" fmla="*/ 2520462 h 2883877"/>
                <a:gd name="connsiteX93" fmla="*/ 445477 w 1992923"/>
                <a:gd name="connsiteY93" fmla="*/ 2555631 h 2883877"/>
                <a:gd name="connsiteX94" fmla="*/ 480646 w 1992923"/>
                <a:gd name="connsiteY94" fmla="*/ 2602524 h 2883877"/>
                <a:gd name="connsiteX95" fmla="*/ 492369 w 1992923"/>
                <a:gd name="connsiteY95" fmla="*/ 2637693 h 2883877"/>
                <a:gd name="connsiteX96" fmla="*/ 515816 w 1992923"/>
                <a:gd name="connsiteY96" fmla="*/ 2661139 h 2883877"/>
                <a:gd name="connsiteX97" fmla="*/ 527539 w 1992923"/>
                <a:gd name="connsiteY97" fmla="*/ 2708031 h 2883877"/>
                <a:gd name="connsiteX98" fmla="*/ 550985 w 1992923"/>
                <a:gd name="connsiteY98" fmla="*/ 2743200 h 2883877"/>
                <a:gd name="connsiteX99" fmla="*/ 562708 w 1992923"/>
                <a:gd name="connsiteY99" fmla="*/ 2778370 h 2883877"/>
                <a:gd name="connsiteX100" fmla="*/ 644769 w 1992923"/>
                <a:gd name="connsiteY100" fmla="*/ 2872154 h 2883877"/>
                <a:gd name="connsiteX101" fmla="*/ 668216 w 1992923"/>
                <a:gd name="connsiteY101" fmla="*/ 2883877 h 288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992923" h="2883877">
                  <a:moveTo>
                    <a:pt x="1992923" y="0"/>
                  </a:moveTo>
                  <a:cubicBezTo>
                    <a:pt x="1973385" y="3908"/>
                    <a:pt x="1953723" y="7244"/>
                    <a:pt x="1934308" y="11724"/>
                  </a:cubicBezTo>
                  <a:cubicBezTo>
                    <a:pt x="1902909" y="18970"/>
                    <a:pt x="1872121" y="28850"/>
                    <a:pt x="1840523" y="35170"/>
                  </a:cubicBezTo>
                  <a:cubicBezTo>
                    <a:pt x="1820985" y="39078"/>
                    <a:pt x="1800993" y="41168"/>
                    <a:pt x="1781908" y="46893"/>
                  </a:cubicBezTo>
                  <a:cubicBezTo>
                    <a:pt x="1761752" y="52940"/>
                    <a:pt x="1743256" y="63684"/>
                    <a:pt x="1723292" y="70339"/>
                  </a:cubicBezTo>
                  <a:cubicBezTo>
                    <a:pt x="1664841" y="89823"/>
                    <a:pt x="1675326" y="76469"/>
                    <a:pt x="1606062" y="93785"/>
                  </a:cubicBezTo>
                  <a:cubicBezTo>
                    <a:pt x="1582085" y="99779"/>
                    <a:pt x="1559567" y="110728"/>
                    <a:pt x="1535723" y="117231"/>
                  </a:cubicBezTo>
                  <a:cubicBezTo>
                    <a:pt x="1516500" y="122474"/>
                    <a:pt x="1496377" y="123883"/>
                    <a:pt x="1477108" y="128954"/>
                  </a:cubicBezTo>
                  <a:cubicBezTo>
                    <a:pt x="1422085" y="143434"/>
                    <a:pt x="1366962" y="157855"/>
                    <a:pt x="1312985" y="175847"/>
                  </a:cubicBezTo>
                  <a:cubicBezTo>
                    <a:pt x="1289539" y="183662"/>
                    <a:pt x="1266268" y="192025"/>
                    <a:pt x="1242646" y="199293"/>
                  </a:cubicBezTo>
                  <a:cubicBezTo>
                    <a:pt x="1182250" y="217876"/>
                    <a:pt x="1167139" y="221100"/>
                    <a:pt x="1113692" y="234462"/>
                  </a:cubicBezTo>
                  <a:cubicBezTo>
                    <a:pt x="1101969" y="242277"/>
                    <a:pt x="1079135" y="243832"/>
                    <a:pt x="1078523" y="257908"/>
                  </a:cubicBezTo>
                  <a:cubicBezTo>
                    <a:pt x="1069857" y="457227"/>
                    <a:pt x="1072848" y="498418"/>
                    <a:pt x="1195754" y="621324"/>
                  </a:cubicBezTo>
                  <a:cubicBezTo>
                    <a:pt x="1215292" y="640862"/>
                    <a:pt x="1236012" y="659287"/>
                    <a:pt x="1254369" y="679939"/>
                  </a:cubicBezTo>
                  <a:cubicBezTo>
                    <a:pt x="1298395" y="729467"/>
                    <a:pt x="1294458" y="753557"/>
                    <a:pt x="1359877" y="797170"/>
                  </a:cubicBezTo>
                  <a:cubicBezTo>
                    <a:pt x="1384337" y="813477"/>
                    <a:pt x="1421170" y="837093"/>
                    <a:pt x="1441939" y="855785"/>
                  </a:cubicBezTo>
                  <a:cubicBezTo>
                    <a:pt x="1466585" y="877966"/>
                    <a:pt x="1486385" y="905410"/>
                    <a:pt x="1512277" y="926124"/>
                  </a:cubicBezTo>
                  <a:cubicBezTo>
                    <a:pt x="1531815" y="941755"/>
                    <a:pt x="1553199" y="955323"/>
                    <a:pt x="1570892" y="973016"/>
                  </a:cubicBezTo>
                  <a:cubicBezTo>
                    <a:pt x="1584708" y="986832"/>
                    <a:pt x="1592246" y="1006092"/>
                    <a:pt x="1606062" y="1019908"/>
                  </a:cubicBezTo>
                  <a:cubicBezTo>
                    <a:pt x="1616025" y="1029871"/>
                    <a:pt x="1631711" y="1032968"/>
                    <a:pt x="1641231" y="1043354"/>
                  </a:cubicBezTo>
                  <a:cubicBezTo>
                    <a:pt x="1675046" y="1080243"/>
                    <a:pt x="1699630" y="1125199"/>
                    <a:pt x="1735016" y="1160585"/>
                  </a:cubicBezTo>
                  <a:cubicBezTo>
                    <a:pt x="1789752" y="1215321"/>
                    <a:pt x="1752827" y="1173797"/>
                    <a:pt x="1793631" y="1230924"/>
                  </a:cubicBezTo>
                  <a:cubicBezTo>
                    <a:pt x="1804987" y="1246823"/>
                    <a:pt x="1818445" y="1261248"/>
                    <a:pt x="1828800" y="1277816"/>
                  </a:cubicBezTo>
                  <a:cubicBezTo>
                    <a:pt x="1838062" y="1292635"/>
                    <a:pt x="1843759" y="1309432"/>
                    <a:pt x="1852246" y="1324708"/>
                  </a:cubicBezTo>
                  <a:cubicBezTo>
                    <a:pt x="1884547" y="1382849"/>
                    <a:pt x="1884824" y="1379869"/>
                    <a:pt x="1922585" y="1430216"/>
                  </a:cubicBezTo>
                  <a:cubicBezTo>
                    <a:pt x="1931068" y="1481114"/>
                    <a:pt x="1935109" y="1510019"/>
                    <a:pt x="1946031" y="1559170"/>
                  </a:cubicBezTo>
                  <a:cubicBezTo>
                    <a:pt x="1949526" y="1574898"/>
                    <a:pt x="1953846" y="1590431"/>
                    <a:pt x="1957754" y="1606062"/>
                  </a:cubicBezTo>
                  <a:cubicBezTo>
                    <a:pt x="1953846" y="1738924"/>
                    <a:pt x="1956492" y="1872140"/>
                    <a:pt x="1946031" y="2004647"/>
                  </a:cubicBezTo>
                  <a:cubicBezTo>
                    <a:pt x="1944656" y="2022068"/>
                    <a:pt x="1933773" y="2038114"/>
                    <a:pt x="1922585" y="2051539"/>
                  </a:cubicBezTo>
                  <a:cubicBezTo>
                    <a:pt x="1913565" y="2062363"/>
                    <a:pt x="1898418" y="2066184"/>
                    <a:pt x="1887416" y="2074985"/>
                  </a:cubicBezTo>
                  <a:cubicBezTo>
                    <a:pt x="1828957" y="2121752"/>
                    <a:pt x="1913666" y="2081865"/>
                    <a:pt x="1793631" y="2121877"/>
                  </a:cubicBezTo>
                  <a:lnTo>
                    <a:pt x="1758462" y="2133600"/>
                  </a:lnTo>
                  <a:lnTo>
                    <a:pt x="1723292" y="2145324"/>
                  </a:lnTo>
                  <a:cubicBezTo>
                    <a:pt x="1699227" y="2177410"/>
                    <a:pt x="1677550" y="2200488"/>
                    <a:pt x="1664677" y="2239108"/>
                  </a:cubicBezTo>
                  <a:cubicBezTo>
                    <a:pt x="1658376" y="2258011"/>
                    <a:pt x="1655587" y="2277973"/>
                    <a:pt x="1652954" y="2297724"/>
                  </a:cubicBezTo>
                  <a:cubicBezTo>
                    <a:pt x="1652403" y="2301853"/>
                    <a:pt x="1645514" y="2429835"/>
                    <a:pt x="1629508" y="2461847"/>
                  </a:cubicBezTo>
                  <a:cubicBezTo>
                    <a:pt x="1574974" y="2570917"/>
                    <a:pt x="1603134" y="2500675"/>
                    <a:pt x="1559169" y="2555631"/>
                  </a:cubicBezTo>
                  <a:cubicBezTo>
                    <a:pt x="1531749" y="2589906"/>
                    <a:pt x="1539540" y="2598122"/>
                    <a:pt x="1500554" y="2625970"/>
                  </a:cubicBezTo>
                  <a:cubicBezTo>
                    <a:pt x="1486334" y="2636128"/>
                    <a:pt x="1469293" y="2641601"/>
                    <a:pt x="1453662" y="2649416"/>
                  </a:cubicBezTo>
                  <a:cubicBezTo>
                    <a:pt x="1445847" y="2661139"/>
                    <a:pt x="1441218" y="2675784"/>
                    <a:pt x="1430216" y="2684585"/>
                  </a:cubicBezTo>
                  <a:cubicBezTo>
                    <a:pt x="1420566" y="2692305"/>
                    <a:pt x="1406404" y="2691440"/>
                    <a:pt x="1395046" y="2696308"/>
                  </a:cubicBezTo>
                  <a:cubicBezTo>
                    <a:pt x="1353401" y="2714156"/>
                    <a:pt x="1348304" y="2719654"/>
                    <a:pt x="1312985" y="2743200"/>
                  </a:cubicBezTo>
                  <a:cubicBezTo>
                    <a:pt x="1262185" y="2739292"/>
                    <a:pt x="1211186" y="2737430"/>
                    <a:pt x="1160585" y="2731477"/>
                  </a:cubicBezTo>
                  <a:cubicBezTo>
                    <a:pt x="1144583" y="2729594"/>
                    <a:pt x="1128103" y="2726959"/>
                    <a:pt x="1113692" y="2719754"/>
                  </a:cubicBezTo>
                  <a:cubicBezTo>
                    <a:pt x="1083423" y="2704620"/>
                    <a:pt x="1007389" y="2630639"/>
                    <a:pt x="996462" y="2614247"/>
                  </a:cubicBezTo>
                  <a:cubicBezTo>
                    <a:pt x="988647" y="2602524"/>
                    <a:pt x="982377" y="2589608"/>
                    <a:pt x="973016" y="2579077"/>
                  </a:cubicBezTo>
                  <a:cubicBezTo>
                    <a:pt x="950987" y="2554294"/>
                    <a:pt x="921070" y="2536328"/>
                    <a:pt x="902677" y="2508739"/>
                  </a:cubicBezTo>
                  <a:cubicBezTo>
                    <a:pt x="849106" y="2428383"/>
                    <a:pt x="914758" y="2528069"/>
                    <a:pt x="844062" y="2414954"/>
                  </a:cubicBezTo>
                  <a:cubicBezTo>
                    <a:pt x="836595" y="2403006"/>
                    <a:pt x="828431" y="2391508"/>
                    <a:pt x="820616" y="2379785"/>
                  </a:cubicBezTo>
                  <a:cubicBezTo>
                    <a:pt x="797555" y="2218373"/>
                    <a:pt x="827453" y="2376855"/>
                    <a:pt x="773723" y="2215662"/>
                  </a:cubicBezTo>
                  <a:cubicBezTo>
                    <a:pt x="763533" y="2185092"/>
                    <a:pt x="761845" y="2151953"/>
                    <a:pt x="750277" y="2121877"/>
                  </a:cubicBezTo>
                  <a:cubicBezTo>
                    <a:pt x="742098" y="2100610"/>
                    <a:pt x="724537" y="2084005"/>
                    <a:pt x="715108" y="2063262"/>
                  </a:cubicBezTo>
                  <a:cubicBezTo>
                    <a:pt x="704881" y="2040763"/>
                    <a:pt x="699974" y="2016198"/>
                    <a:pt x="691662" y="1992924"/>
                  </a:cubicBezTo>
                  <a:cubicBezTo>
                    <a:pt x="680432" y="1961482"/>
                    <a:pt x="676030" y="1936262"/>
                    <a:pt x="656492" y="1899139"/>
                  </a:cubicBezTo>
                  <a:cubicBezTo>
                    <a:pt x="636954" y="1862016"/>
                    <a:pt x="624085" y="1832252"/>
                    <a:pt x="574431" y="1770185"/>
                  </a:cubicBezTo>
                  <a:cubicBezTo>
                    <a:pt x="545123" y="1735016"/>
                    <a:pt x="506046" y="1705709"/>
                    <a:pt x="480646" y="1688124"/>
                  </a:cubicBezTo>
                  <a:cubicBezTo>
                    <a:pt x="455246" y="1670539"/>
                    <a:pt x="441569" y="1672493"/>
                    <a:pt x="422031" y="1664677"/>
                  </a:cubicBezTo>
                  <a:cubicBezTo>
                    <a:pt x="333754" y="1673505"/>
                    <a:pt x="322058" y="1656157"/>
                    <a:pt x="269631" y="1699847"/>
                  </a:cubicBezTo>
                  <a:cubicBezTo>
                    <a:pt x="256895" y="1710461"/>
                    <a:pt x="246185" y="1723293"/>
                    <a:pt x="234462" y="1735016"/>
                  </a:cubicBezTo>
                  <a:cubicBezTo>
                    <a:pt x="230554" y="1746739"/>
                    <a:pt x="229097" y="1759589"/>
                    <a:pt x="222739" y="1770185"/>
                  </a:cubicBezTo>
                  <a:cubicBezTo>
                    <a:pt x="217052" y="1779663"/>
                    <a:pt x="199292" y="1782578"/>
                    <a:pt x="199292" y="1793631"/>
                  </a:cubicBezTo>
                  <a:cubicBezTo>
                    <a:pt x="199292" y="1846250"/>
                    <a:pt x="231635" y="1900534"/>
                    <a:pt x="269631" y="1934308"/>
                  </a:cubicBezTo>
                  <a:cubicBezTo>
                    <a:pt x="286661" y="1949446"/>
                    <a:pt x="308708" y="1957754"/>
                    <a:pt x="328246" y="1969477"/>
                  </a:cubicBezTo>
                  <a:cubicBezTo>
                    <a:pt x="409953" y="1964938"/>
                    <a:pt x="543624" y="1993332"/>
                    <a:pt x="609600" y="1910862"/>
                  </a:cubicBezTo>
                  <a:cubicBezTo>
                    <a:pt x="640862" y="1871785"/>
                    <a:pt x="678170" y="1836857"/>
                    <a:pt x="703385" y="1793631"/>
                  </a:cubicBezTo>
                  <a:lnTo>
                    <a:pt x="785446" y="1652954"/>
                  </a:lnTo>
                  <a:cubicBezTo>
                    <a:pt x="777631" y="1586523"/>
                    <a:pt x="773965" y="1519472"/>
                    <a:pt x="762000" y="1453662"/>
                  </a:cubicBezTo>
                  <a:cubicBezTo>
                    <a:pt x="754961" y="1414948"/>
                    <a:pt x="729208" y="1376560"/>
                    <a:pt x="703385" y="1348154"/>
                  </a:cubicBezTo>
                  <a:cubicBezTo>
                    <a:pt x="677363" y="1319530"/>
                    <a:pt x="650854" y="1291081"/>
                    <a:pt x="621323" y="1266093"/>
                  </a:cubicBezTo>
                  <a:cubicBezTo>
                    <a:pt x="603890" y="1251342"/>
                    <a:pt x="517038" y="1197487"/>
                    <a:pt x="492369" y="1184031"/>
                  </a:cubicBezTo>
                  <a:cubicBezTo>
                    <a:pt x="469356" y="1171479"/>
                    <a:pt x="446497" y="1158272"/>
                    <a:pt x="422031" y="1148862"/>
                  </a:cubicBezTo>
                  <a:cubicBezTo>
                    <a:pt x="395479" y="1138650"/>
                    <a:pt x="366958" y="1134412"/>
                    <a:pt x="339969" y="1125416"/>
                  </a:cubicBezTo>
                  <a:cubicBezTo>
                    <a:pt x="320005" y="1118762"/>
                    <a:pt x="300892" y="1109785"/>
                    <a:pt x="281354" y="1101970"/>
                  </a:cubicBezTo>
                  <a:lnTo>
                    <a:pt x="175846" y="1125416"/>
                  </a:lnTo>
                  <a:cubicBezTo>
                    <a:pt x="160147" y="1129039"/>
                    <a:pt x="143763" y="1130792"/>
                    <a:pt x="128954" y="1137139"/>
                  </a:cubicBezTo>
                  <a:cubicBezTo>
                    <a:pt x="116004" y="1142689"/>
                    <a:pt x="105508" y="1152770"/>
                    <a:pt x="93785" y="1160585"/>
                  </a:cubicBezTo>
                  <a:cubicBezTo>
                    <a:pt x="85970" y="1172308"/>
                    <a:pt x="79141" y="1184752"/>
                    <a:pt x="70339" y="1195754"/>
                  </a:cubicBezTo>
                  <a:cubicBezTo>
                    <a:pt x="63434" y="1204385"/>
                    <a:pt x="50997" y="1208938"/>
                    <a:pt x="46892" y="1219200"/>
                  </a:cubicBezTo>
                  <a:cubicBezTo>
                    <a:pt x="35581" y="1247477"/>
                    <a:pt x="19274" y="1333846"/>
                    <a:pt x="11723" y="1371600"/>
                  </a:cubicBezTo>
                  <a:cubicBezTo>
                    <a:pt x="7815" y="1410677"/>
                    <a:pt x="0" y="1449559"/>
                    <a:pt x="0" y="1488831"/>
                  </a:cubicBezTo>
                  <a:cubicBezTo>
                    <a:pt x="0" y="1570121"/>
                    <a:pt x="1936" y="1708557"/>
                    <a:pt x="23446" y="1805354"/>
                  </a:cubicBezTo>
                  <a:cubicBezTo>
                    <a:pt x="26127" y="1817417"/>
                    <a:pt x="32172" y="1828536"/>
                    <a:pt x="35169" y="1840524"/>
                  </a:cubicBezTo>
                  <a:cubicBezTo>
                    <a:pt x="55449" y="1921645"/>
                    <a:pt x="31742" y="1876415"/>
                    <a:pt x="70339" y="1934308"/>
                  </a:cubicBezTo>
                  <a:cubicBezTo>
                    <a:pt x="74247" y="1949939"/>
                    <a:pt x="77432" y="1965768"/>
                    <a:pt x="82062" y="1981200"/>
                  </a:cubicBezTo>
                  <a:cubicBezTo>
                    <a:pt x="95483" y="2025936"/>
                    <a:pt x="105452" y="2059260"/>
                    <a:pt x="128954" y="2098431"/>
                  </a:cubicBezTo>
                  <a:cubicBezTo>
                    <a:pt x="143452" y="2122594"/>
                    <a:pt x="160215" y="2145324"/>
                    <a:pt x="175846" y="2168770"/>
                  </a:cubicBezTo>
                  <a:cubicBezTo>
                    <a:pt x="183661" y="2180493"/>
                    <a:pt x="189329" y="2193976"/>
                    <a:pt x="199292" y="2203939"/>
                  </a:cubicBezTo>
                  <a:lnTo>
                    <a:pt x="257908" y="2262554"/>
                  </a:lnTo>
                  <a:cubicBezTo>
                    <a:pt x="269657" y="2297803"/>
                    <a:pt x="267826" y="2302592"/>
                    <a:pt x="293077" y="2332893"/>
                  </a:cubicBezTo>
                  <a:cubicBezTo>
                    <a:pt x="303691" y="2345629"/>
                    <a:pt x="317632" y="2355326"/>
                    <a:pt x="328246" y="2368062"/>
                  </a:cubicBezTo>
                  <a:cubicBezTo>
                    <a:pt x="337266" y="2378886"/>
                    <a:pt x="343503" y="2391766"/>
                    <a:pt x="351692" y="2403231"/>
                  </a:cubicBezTo>
                  <a:cubicBezTo>
                    <a:pt x="363049" y="2419130"/>
                    <a:pt x="375139" y="2434493"/>
                    <a:pt x="386862" y="2450124"/>
                  </a:cubicBezTo>
                  <a:cubicBezTo>
                    <a:pt x="414736" y="2533747"/>
                    <a:pt x="375212" y="2432648"/>
                    <a:pt x="433754" y="2520462"/>
                  </a:cubicBezTo>
                  <a:cubicBezTo>
                    <a:pt x="440609" y="2530744"/>
                    <a:pt x="439346" y="2544902"/>
                    <a:pt x="445477" y="2555631"/>
                  </a:cubicBezTo>
                  <a:cubicBezTo>
                    <a:pt x="455171" y="2572595"/>
                    <a:pt x="468923" y="2586893"/>
                    <a:pt x="480646" y="2602524"/>
                  </a:cubicBezTo>
                  <a:cubicBezTo>
                    <a:pt x="484554" y="2614247"/>
                    <a:pt x="486011" y="2627097"/>
                    <a:pt x="492369" y="2637693"/>
                  </a:cubicBezTo>
                  <a:cubicBezTo>
                    <a:pt x="498056" y="2647171"/>
                    <a:pt x="510873" y="2651253"/>
                    <a:pt x="515816" y="2661139"/>
                  </a:cubicBezTo>
                  <a:cubicBezTo>
                    <a:pt x="523022" y="2675550"/>
                    <a:pt x="521192" y="2693222"/>
                    <a:pt x="527539" y="2708031"/>
                  </a:cubicBezTo>
                  <a:cubicBezTo>
                    <a:pt x="533089" y="2720981"/>
                    <a:pt x="543170" y="2731477"/>
                    <a:pt x="550985" y="2743200"/>
                  </a:cubicBezTo>
                  <a:cubicBezTo>
                    <a:pt x="554893" y="2754923"/>
                    <a:pt x="556707" y="2767568"/>
                    <a:pt x="562708" y="2778370"/>
                  </a:cubicBezTo>
                  <a:cubicBezTo>
                    <a:pt x="597224" y="2840500"/>
                    <a:pt x="596249" y="2843043"/>
                    <a:pt x="644769" y="2872154"/>
                  </a:cubicBezTo>
                  <a:cubicBezTo>
                    <a:pt x="652262" y="2876650"/>
                    <a:pt x="660400" y="2879969"/>
                    <a:pt x="668216" y="2883877"/>
                  </a:cubicBezTo>
                </a:path>
              </a:pathLst>
            </a:cu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7204337" y="5261470"/>
            <a:ext cx="3357674" cy="10965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3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Point in the 3D Fourier Space Must Have Been Measured!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25733" y="1566543"/>
            <a:ext cx="4104456" cy="1513137"/>
          </a:xfrm>
        </p:spPr>
        <p:txBody>
          <a:bodyPr/>
          <a:lstStyle/>
          <a:p>
            <a:pPr marL="6858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The scanning trajectory continuously connects the two ends of a diameter of the unit sphere.</a:t>
            </a:r>
          </a:p>
        </p:txBody>
      </p:sp>
    </p:spTree>
    <p:extLst>
      <p:ext uri="{BB962C8B-B14F-4D97-AF65-F5344CB8AC3E}">
        <p14:creationId xmlns:p14="http://schemas.microsoft.com/office/powerpoint/2010/main" val="89027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89BF-DA74-C900-51C2-7223EFBC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CT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D466F-1181-06DC-1FD2-619387F8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50" y="1535744"/>
            <a:ext cx="8660300" cy="51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Line Integrals </a:t>
            </a:r>
            <a:r>
              <a:rPr lang="en-US" sz="4807" dirty="0"/>
              <a:t>↔</a:t>
            </a:r>
            <a:r>
              <a:rPr lang="en-US" sz="4006" dirty="0"/>
              <a:t> Planer Integrals</a:t>
            </a:r>
          </a:p>
        </p:txBody>
      </p:sp>
      <p:pic>
        <p:nvPicPr>
          <p:cNvPr id="108546" name="Picture 2" descr="Image result for radon data reconstruction 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94" y="1960822"/>
            <a:ext cx="4138710" cy="30604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 descr="Image result for radon data reconstruction 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0822"/>
            <a:ext cx="3706513" cy="30604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1690333" y="5265890"/>
            <a:ext cx="3797561" cy="8616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2804" dirty="0">
                <a:solidFill>
                  <a:srgbClr val="FF0000"/>
                </a:solidFill>
              </a:rPr>
              <a:t>All line integrals to all planar integrals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0" y="5265890"/>
            <a:ext cx="4040413" cy="86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5680"/>
            <a:r>
              <a:rPr lang="en-US" altLang="en-US" sz="2804" kern="0" dirty="0">
                <a:solidFill>
                  <a:srgbClr val="0000FF"/>
                </a:solidFill>
                <a:latin typeface="Arial"/>
                <a:ea typeface="ＭＳ Ｐゴシック"/>
              </a:rPr>
              <a:t>All planar integrals to all line integrals</a:t>
            </a:r>
          </a:p>
        </p:txBody>
      </p:sp>
    </p:spTree>
    <p:extLst>
      <p:ext uri="{BB962C8B-B14F-4D97-AF65-F5344CB8AC3E}">
        <p14:creationId xmlns:p14="http://schemas.microsoft.com/office/powerpoint/2010/main" val="29753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5" dirty="0"/>
              <a:t>Projection Data to Planar Integral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11" y="1613816"/>
            <a:ext cx="2928242" cy="304270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900000" flipH="1">
            <a:off x="8889697" y="1743200"/>
            <a:ext cx="1907650" cy="2518097"/>
            <a:chOff x="6546850" y="2203450"/>
            <a:chExt cx="1905000" cy="2514600"/>
          </a:xfrm>
          <a:pattFill prst="wdDnDiag">
            <a:fgClr>
              <a:srgbClr val="00B050"/>
            </a:fgClr>
            <a:bgClr>
              <a:schemeClr val="bg1"/>
            </a:bgClr>
          </a:pattFill>
        </p:grpSpPr>
        <p:sp>
          <p:nvSpPr>
            <p:cNvPr id="14" name="Parallelogram 13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5" name="Parallelogram 14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6" name="Parallelogram 15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8" name="Parallelogram 17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 rot="18900000">
            <a:off x="8566181" y="4247318"/>
            <a:ext cx="1907650" cy="2518097"/>
            <a:chOff x="6546850" y="2203450"/>
            <a:chExt cx="1905000" cy="2514600"/>
          </a:xfrm>
          <a:pattFill prst="wdUpDiag">
            <a:fgClr>
              <a:srgbClr val="0000FF"/>
            </a:fgClr>
            <a:bgClr>
              <a:schemeClr val="bg1"/>
            </a:bgClr>
          </a:pattFill>
        </p:grpSpPr>
        <p:sp>
          <p:nvSpPr>
            <p:cNvPr id="20" name="Parallelogram 19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1" name="Parallelogram 20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2" name="Parallelogram 21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3" name="Parallelogram 22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91941" y="1793305"/>
            <a:ext cx="1907650" cy="2518097"/>
            <a:chOff x="6546850" y="2203450"/>
            <a:chExt cx="1905000" cy="2514600"/>
          </a:xfrm>
          <a:pattFill prst="wdUpDiag">
            <a:fgClr>
              <a:srgbClr val="FF0000"/>
            </a:fgClr>
            <a:bgClr>
              <a:schemeClr val="bg1"/>
            </a:bgClr>
          </a:pattFill>
        </p:grpSpPr>
        <p:sp>
          <p:nvSpPr>
            <p:cNvPr id="6" name="Parallelogram 5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7" name="Parallelogram 6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8" name="Parallelogram 7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9" name="Parallelogram 8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0" name="Parallelogram 9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82114" y="5312448"/>
            <a:ext cx="2594301" cy="610448"/>
            <a:chOff x="1441450" y="5327650"/>
            <a:chExt cx="2590698" cy="609600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1441450" y="53276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593850" y="54800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746250" y="56324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898650" y="57848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2051050" y="59372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4942991" y="4895919"/>
            <a:ext cx="3608952" cy="1394288"/>
            <a:chOff x="4924110" y="2583647"/>
            <a:chExt cx="3603940" cy="139235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 flipV="1">
              <a:off x="4924110" y="25836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H="1" flipV="1">
              <a:off x="5076510" y="27360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5228910" y="28884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5381310" y="30408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 flipV="1">
              <a:off x="5533710" y="31932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5794958" y="4777288"/>
            <a:ext cx="1524999" cy="1539860"/>
            <a:chOff x="7843369" y="4752946"/>
            <a:chExt cx="1522881" cy="1537721"/>
          </a:xfrm>
        </p:grpSpPr>
        <p:cxnSp>
          <p:nvCxnSpPr>
            <p:cNvPr id="40" name="Straight Connector 39"/>
            <p:cNvCxnSpPr/>
            <p:nvPr/>
          </p:nvCxnSpPr>
          <p:spPr bwMode="auto">
            <a:xfrm flipV="1">
              <a:off x="7843369" y="47529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7995769" y="49053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8148169" y="50577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8300569" y="52101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8452969" y="53625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Rectangle 2"/>
          <p:cNvSpPr/>
          <p:nvPr/>
        </p:nvSpPr>
        <p:spPr>
          <a:xfrm>
            <a:off x="162426" y="4869160"/>
            <a:ext cx="4504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/>
              <a:t>2D parallel-beam projection data can be organized along parallel lines on the 2D projection plane into planer integral data</a:t>
            </a:r>
          </a:p>
        </p:txBody>
      </p:sp>
    </p:spTree>
    <p:extLst>
      <p:ext uri="{BB962C8B-B14F-4D97-AF65-F5344CB8AC3E}">
        <p14:creationId xmlns:p14="http://schemas.microsoft.com/office/powerpoint/2010/main" val="17504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5" dirty="0"/>
              <a:t>Projection Data to Planar Integral Data</a:t>
            </a:r>
            <a:endParaRPr lang="en-US" sz="3204" dirty="0"/>
          </a:p>
        </p:txBody>
      </p:sp>
      <p:grpSp>
        <p:nvGrpSpPr>
          <p:cNvPr id="9" name="Group 8"/>
          <p:cNvGrpSpPr/>
          <p:nvPr/>
        </p:nvGrpSpPr>
        <p:grpSpPr>
          <a:xfrm>
            <a:off x="3997587" y="1979186"/>
            <a:ext cx="3662687" cy="686754"/>
            <a:chOff x="2051050" y="1517650"/>
            <a:chExt cx="3657600" cy="685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20510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7940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5369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799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0228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97587" y="2742246"/>
            <a:ext cx="3662687" cy="686754"/>
            <a:chOff x="2051050" y="1517650"/>
            <a:chExt cx="3657600" cy="6858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0510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940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5369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2799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228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7587" y="3505306"/>
            <a:ext cx="3662687" cy="686754"/>
            <a:chOff x="2051050" y="1517650"/>
            <a:chExt cx="3657600" cy="6858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0510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940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5369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2799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0228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97587" y="5031426"/>
            <a:ext cx="3662687" cy="686754"/>
            <a:chOff x="2051050" y="1517650"/>
            <a:chExt cx="3657600" cy="6858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0510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940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5369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2799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0228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997587" y="4268366"/>
            <a:ext cx="3662687" cy="686754"/>
            <a:chOff x="2051050" y="1517650"/>
            <a:chExt cx="3657600" cy="6858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0510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940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5369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27990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022850" y="1517650"/>
              <a:ext cx="685800" cy="685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3043762" y="2322563"/>
            <a:ext cx="557033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043762" y="3085623"/>
            <a:ext cx="557033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3043762" y="3848683"/>
            <a:ext cx="557033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3043762" y="4611743"/>
            <a:ext cx="557033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3043762" y="5374803"/>
            <a:ext cx="557033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8614097" y="1445045"/>
            <a:ext cx="0" cy="47309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4990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5" dirty="0"/>
              <a:t>Planar Integral Data to Projection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71" y="1603643"/>
            <a:ext cx="2928242" cy="304270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900000" flipH="1">
            <a:off x="8921357" y="1733027"/>
            <a:ext cx="1907650" cy="2518097"/>
            <a:chOff x="6546850" y="2203450"/>
            <a:chExt cx="1905000" cy="2514600"/>
          </a:xfrm>
          <a:solidFill>
            <a:srgbClr val="00B050">
              <a:alpha val="50000"/>
            </a:srgbClr>
          </a:solidFill>
        </p:grpSpPr>
        <p:sp>
          <p:nvSpPr>
            <p:cNvPr id="14" name="Parallelogram 13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5" name="Parallelogram 14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6" name="Parallelogram 15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8" name="Parallelogram 17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 rot="18900000">
            <a:off x="8597842" y="4237145"/>
            <a:ext cx="1907650" cy="2518097"/>
            <a:chOff x="6546850" y="2203450"/>
            <a:chExt cx="1905000" cy="2514600"/>
          </a:xfrm>
          <a:solidFill>
            <a:srgbClr val="0000FF">
              <a:alpha val="50000"/>
            </a:srgbClr>
          </a:solidFill>
        </p:grpSpPr>
        <p:sp>
          <p:nvSpPr>
            <p:cNvPr id="20" name="Parallelogram 19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1" name="Parallelogram 20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2" name="Parallelogram 21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3" name="Parallelogram 22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23601" y="1783132"/>
            <a:ext cx="1907650" cy="2518097"/>
            <a:chOff x="6546850" y="2203450"/>
            <a:chExt cx="1905000" cy="2514600"/>
          </a:xfrm>
        </p:grpSpPr>
        <p:sp>
          <p:nvSpPr>
            <p:cNvPr id="6" name="Parallelogram 5"/>
            <p:cNvSpPr/>
            <p:nvPr/>
          </p:nvSpPr>
          <p:spPr bwMode="auto">
            <a:xfrm>
              <a:off x="6546850" y="2203450"/>
              <a:ext cx="1295400" cy="1905000"/>
            </a:xfrm>
            <a:prstGeom prst="parallelogram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7" name="Parallelogram 6"/>
            <p:cNvSpPr/>
            <p:nvPr/>
          </p:nvSpPr>
          <p:spPr bwMode="auto">
            <a:xfrm>
              <a:off x="6699250" y="2355850"/>
              <a:ext cx="1295400" cy="1905000"/>
            </a:xfrm>
            <a:prstGeom prst="parallelogram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8" name="Parallelogram 7"/>
            <p:cNvSpPr/>
            <p:nvPr/>
          </p:nvSpPr>
          <p:spPr bwMode="auto">
            <a:xfrm>
              <a:off x="6851650" y="2508250"/>
              <a:ext cx="1295400" cy="1905000"/>
            </a:xfrm>
            <a:prstGeom prst="parallelogram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9" name="Parallelogram 8"/>
            <p:cNvSpPr/>
            <p:nvPr/>
          </p:nvSpPr>
          <p:spPr bwMode="auto">
            <a:xfrm>
              <a:off x="7004050" y="2660650"/>
              <a:ext cx="1295400" cy="1905000"/>
            </a:xfrm>
            <a:prstGeom prst="parallelogram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  <p:sp>
          <p:nvSpPr>
            <p:cNvPr id="10" name="Parallelogram 9"/>
            <p:cNvSpPr/>
            <p:nvPr/>
          </p:nvSpPr>
          <p:spPr bwMode="auto">
            <a:xfrm>
              <a:off x="7156450" y="2813050"/>
              <a:ext cx="1295400" cy="1905000"/>
            </a:xfrm>
            <a:prstGeom prst="parallelogram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dirty="0" err="1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13774" y="5302274"/>
            <a:ext cx="2594301" cy="610448"/>
            <a:chOff x="1441450" y="5327650"/>
            <a:chExt cx="2590698" cy="609600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1441450" y="53276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593850" y="54800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746250" y="56324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898650" y="57848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2051050" y="5937250"/>
              <a:ext cx="19810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4911270" y="4885746"/>
            <a:ext cx="3608952" cy="1394288"/>
            <a:chOff x="4924110" y="2583647"/>
            <a:chExt cx="3603940" cy="139235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 flipV="1">
              <a:off x="4924110" y="25836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H="1" flipV="1">
              <a:off x="5076510" y="27360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5228910" y="28884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5381310" y="30408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 flipV="1">
              <a:off x="5533710" y="3193247"/>
              <a:ext cx="2994340" cy="78275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5826618" y="4767114"/>
            <a:ext cx="1524999" cy="1539860"/>
            <a:chOff x="7843369" y="4752946"/>
            <a:chExt cx="1522881" cy="1537721"/>
          </a:xfrm>
        </p:grpSpPr>
        <p:cxnSp>
          <p:nvCxnSpPr>
            <p:cNvPr id="40" name="Straight Connector 39"/>
            <p:cNvCxnSpPr/>
            <p:nvPr/>
          </p:nvCxnSpPr>
          <p:spPr bwMode="auto">
            <a:xfrm flipV="1">
              <a:off x="7843369" y="47529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7995769" y="49053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8148169" y="50577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8300569" y="52101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8452969" y="5362546"/>
              <a:ext cx="913281" cy="92812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Freeform 4"/>
          <p:cNvSpPr/>
          <p:nvPr/>
        </p:nvSpPr>
        <p:spPr bwMode="auto">
          <a:xfrm>
            <a:off x="5126128" y="5169691"/>
            <a:ext cx="831428" cy="875617"/>
          </a:xfrm>
          <a:custGeom>
            <a:avLst/>
            <a:gdLst>
              <a:gd name="connsiteX0" fmla="*/ 0 w 630346"/>
              <a:gd name="connsiteY0" fmla="*/ 51915 h 671675"/>
              <a:gd name="connsiteX1" fmla="*/ 528320 w 630346"/>
              <a:gd name="connsiteY1" fmla="*/ 62075 h 671675"/>
              <a:gd name="connsiteX2" fmla="*/ 629920 w 630346"/>
              <a:gd name="connsiteY2" fmla="*/ 671675 h 6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346" h="671675">
                <a:moveTo>
                  <a:pt x="0" y="51915"/>
                </a:moveTo>
                <a:cubicBezTo>
                  <a:pt x="211666" y="5348"/>
                  <a:pt x="423333" y="-41218"/>
                  <a:pt x="528320" y="62075"/>
                </a:cubicBezTo>
                <a:cubicBezTo>
                  <a:pt x="633307" y="165368"/>
                  <a:pt x="631613" y="418521"/>
                  <a:pt x="629920" y="671675"/>
                </a:cubicBezTo>
              </a:path>
            </a:pathLst>
          </a:cu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sp>
        <p:nvSpPr>
          <p:cNvPr id="41" name="Freeform 40"/>
          <p:cNvSpPr/>
          <p:nvPr/>
        </p:nvSpPr>
        <p:spPr bwMode="auto">
          <a:xfrm rot="10800000">
            <a:off x="7784815" y="5595546"/>
            <a:ext cx="978060" cy="745025"/>
          </a:xfrm>
          <a:custGeom>
            <a:avLst/>
            <a:gdLst>
              <a:gd name="connsiteX0" fmla="*/ 205327 w 896207"/>
              <a:gd name="connsiteY0" fmla="*/ 0 h 1066800"/>
              <a:gd name="connsiteX1" fmla="*/ 42767 w 896207"/>
              <a:gd name="connsiteY1" fmla="*/ 843280 h 1066800"/>
              <a:gd name="connsiteX2" fmla="*/ 896207 w 896207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207" h="1066800">
                <a:moveTo>
                  <a:pt x="205327" y="0"/>
                </a:moveTo>
                <a:cubicBezTo>
                  <a:pt x="66473" y="332740"/>
                  <a:pt x="-72380" y="665480"/>
                  <a:pt x="42767" y="843280"/>
                </a:cubicBezTo>
                <a:cubicBezTo>
                  <a:pt x="157914" y="1021080"/>
                  <a:pt x="527060" y="1043940"/>
                  <a:pt x="896207" y="1066800"/>
                </a:cubicBezTo>
              </a:path>
            </a:pathLst>
          </a:cu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sp>
        <p:nvSpPr>
          <p:cNvPr id="42" name="Freeform 41"/>
          <p:cNvSpPr/>
          <p:nvPr/>
        </p:nvSpPr>
        <p:spPr bwMode="auto">
          <a:xfrm>
            <a:off x="6647231" y="4689926"/>
            <a:ext cx="837974" cy="811214"/>
          </a:xfrm>
          <a:custGeom>
            <a:avLst/>
            <a:gdLst>
              <a:gd name="connsiteX0" fmla="*/ 0 w 868011"/>
              <a:gd name="connsiteY0" fmla="*/ 41592 h 783272"/>
              <a:gd name="connsiteX1" fmla="*/ 762000 w 868011"/>
              <a:gd name="connsiteY1" fmla="*/ 82232 h 783272"/>
              <a:gd name="connsiteX2" fmla="*/ 843280 w 868011"/>
              <a:gd name="connsiteY2" fmla="*/ 783272 h 78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011" h="783272">
                <a:moveTo>
                  <a:pt x="0" y="41592"/>
                </a:moveTo>
                <a:cubicBezTo>
                  <a:pt x="310726" y="105"/>
                  <a:pt x="621453" y="-41381"/>
                  <a:pt x="762000" y="82232"/>
                </a:cubicBezTo>
                <a:cubicBezTo>
                  <a:pt x="902547" y="205845"/>
                  <a:pt x="872913" y="494558"/>
                  <a:pt x="843280" y="783272"/>
                </a:cubicBezTo>
              </a:path>
            </a:pathLst>
          </a:cu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/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385011" y="5128174"/>
            <a:ext cx="4273326" cy="1522388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Each planar integral gives a line integral value for the projected “object” on the x’-y’s plane</a:t>
            </a:r>
          </a:p>
        </p:txBody>
      </p:sp>
    </p:spTree>
    <p:extLst>
      <p:ext uri="{BB962C8B-B14F-4D97-AF65-F5344CB8AC3E}">
        <p14:creationId xmlns:p14="http://schemas.microsoft.com/office/powerpoint/2010/main" val="292787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5" dirty="0"/>
              <a:t>Planar Integral Data to Projection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78164" y="3197220"/>
            <a:ext cx="1890419" cy="1929803"/>
            <a:chOff x="3621753" y="2554953"/>
            <a:chExt cx="1887793" cy="1927123"/>
          </a:xfrm>
        </p:grpSpPr>
        <p:grpSp>
          <p:nvGrpSpPr>
            <p:cNvPr id="43" name="Group 42"/>
            <p:cNvGrpSpPr/>
            <p:nvPr/>
          </p:nvGrpSpPr>
          <p:grpSpPr>
            <a:xfrm>
              <a:off x="3621753" y="2554953"/>
              <a:ext cx="1887793" cy="353961"/>
              <a:chOff x="2051050" y="1517650"/>
              <a:chExt cx="3657600" cy="6858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20510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7940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35369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42799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50228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621753" y="2948244"/>
              <a:ext cx="1887793" cy="353961"/>
              <a:chOff x="2051050" y="1517650"/>
              <a:chExt cx="3657600" cy="685800"/>
            </a:xfrm>
          </p:grpSpPr>
          <p:sp>
            <p:nvSpPr>
              <p:cNvPr id="55" name="Rectangle 54"/>
              <p:cNvSpPr/>
              <p:nvPr/>
            </p:nvSpPr>
            <p:spPr bwMode="auto">
              <a:xfrm>
                <a:off x="20510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27940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35369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42799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50228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21753" y="3341534"/>
              <a:ext cx="1887793" cy="353961"/>
              <a:chOff x="2051050" y="1517650"/>
              <a:chExt cx="3657600" cy="685800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20510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940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35369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42799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50228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621753" y="4128115"/>
              <a:ext cx="1887793" cy="353961"/>
              <a:chOff x="2051050" y="1517650"/>
              <a:chExt cx="3657600" cy="685800"/>
            </a:xfrm>
          </p:grpSpPr>
          <p:sp>
            <p:nvSpPr>
              <p:cNvPr id="67" name="Rectangle 66"/>
              <p:cNvSpPr/>
              <p:nvPr/>
            </p:nvSpPr>
            <p:spPr bwMode="auto">
              <a:xfrm>
                <a:off x="20510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27940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35369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42799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50228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621753" y="3734824"/>
              <a:ext cx="1887793" cy="353961"/>
              <a:chOff x="2051050" y="1517650"/>
              <a:chExt cx="3657600" cy="685800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20510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27940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35369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427990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5022850" y="1517650"/>
                <a:ext cx="685800" cy="685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567" tIns="45784" rIns="91567" bIns="4578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5680"/>
                <a:endParaRPr lang="en-US" sz="1803" b="1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8" name="Straight Arrow Connector 77"/>
          <p:cNvCxnSpPr/>
          <p:nvPr/>
        </p:nvCxnSpPr>
        <p:spPr bwMode="auto">
          <a:xfrm>
            <a:off x="4285866" y="3374446"/>
            <a:ext cx="28750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4285866" y="3768283"/>
            <a:ext cx="28750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>
            <a:off x="4285866" y="4162121"/>
            <a:ext cx="28750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4285866" y="4555958"/>
            <a:ext cx="28750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>
            <a:off x="4285866" y="4949795"/>
            <a:ext cx="28750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7160878" y="2921534"/>
            <a:ext cx="0" cy="24417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oup 24"/>
          <p:cNvGrpSpPr/>
          <p:nvPr/>
        </p:nvGrpSpPr>
        <p:grpSpPr>
          <a:xfrm rot="16200000">
            <a:off x="4293579" y="3389216"/>
            <a:ext cx="2875012" cy="1531043"/>
            <a:chOff x="3282540" y="2884334"/>
            <a:chExt cx="2871019" cy="1573161"/>
          </a:xfrm>
        </p:grpSpPr>
        <p:cxnSp>
          <p:nvCxnSpPr>
            <p:cNvPr id="84" name="Straight Arrow Connector 83"/>
            <p:cNvCxnSpPr/>
            <p:nvPr/>
          </p:nvCxnSpPr>
          <p:spPr bwMode="auto">
            <a:xfrm>
              <a:off x="3282540" y="2884334"/>
              <a:ext cx="287101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3282540" y="3277624"/>
              <a:ext cx="287101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>
              <a:off x="3282540" y="3670915"/>
              <a:ext cx="287101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>
              <a:off x="3282540" y="4064205"/>
              <a:ext cx="287101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>
              <a:off x="3282540" y="4457495"/>
              <a:ext cx="287101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89" name="Straight Connector 88"/>
          <p:cNvCxnSpPr/>
          <p:nvPr/>
        </p:nvCxnSpPr>
        <p:spPr bwMode="auto">
          <a:xfrm rot="16200000">
            <a:off x="5688459" y="1496335"/>
            <a:ext cx="0" cy="24417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/>
          <p:cNvSpPr/>
          <p:nvPr/>
        </p:nvSpPr>
        <p:spPr bwMode="auto">
          <a:xfrm>
            <a:off x="4498662" y="1829065"/>
            <a:ext cx="2410693" cy="902932"/>
          </a:xfrm>
          <a:custGeom>
            <a:avLst/>
            <a:gdLst>
              <a:gd name="connsiteX0" fmla="*/ 0 w 2367280"/>
              <a:gd name="connsiteY0" fmla="*/ 863620 h 863620"/>
              <a:gd name="connsiteX1" fmla="*/ 833120 w 2367280"/>
              <a:gd name="connsiteY1" fmla="*/ 20 h 863620"/>
              <a:gd name="connsiteX2" fmla="*/ 2367280 w 2367280"/>
              <a:gd name="connsiteY2" fmla="*/ 843300 h 86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863620">
                <a:moveTo>
                  <a:pt x="0" y="863620"/>
                </a:moveTo>
                <a:cubicBezTo>
                  <a:pt x="219286" y="433513"/>
                  <a:pt x="438573" y="3407"/>
                  <a:pt x="833120" y="20"/>
                </a:cubicBezTo>
                <a:cubicBezTo>
                  <a:pt x="1227667" y="-3367"/>
                  <a:pt x="1797473" y="419966"/>
                  <a:pt x="2367280" y="843300"/>
                </a:cubicBezTo>
              </a:path>
            </a:pathLst>
          </a:cu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7164284" y="2978762"/>
            <a:ext cx="946196" cy="2340050"/>
          </a:xfrm>
          <a:custGeom>
            <a:avLst/>
            <a:gdLst>
              <a:gd name="connsiteX0" fmla="*/ 0 w 944882"/>
              <a:gd name="connsiteY0" fmla="*/ 0 h 2336800"/>
              <a:gd name="connsiteX1" fmla="*/ 944880 w 944882"/>
              <a:gd name="connsiteY1" fmla="*/ 1005840 h 2336800"/>
              <a:gd name="connsiteX2" fmla="*/ 10160 w 944882"/>
              <a:gd name="connsiteY2" fmla="*/ 2336800 h 2336800"/>
              <a:gd name="connsiteX3" fmla="*/ 10160 w 944882"/>
              <a:gd name="connsiteY3" fmla="*/ 2336800 h 2336800"/>
              <a:gd name="connsiteX4" fmla="*/ 10160 w 944882"/>
              <a:gd name="connsiteY4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882" h="2336800">
                <a:moveTo>
                  <a:pt x="0" y="0"/>
                </a:moveTo>
                <a:cubicBezTo>
                  <a:pt x="471593" y="308186"/>
                  <a:pt x="943187" y="616373"/>
                  <a:pt x="944880" y="1005840"/>
                </a:cubicBezTo>
                <a:cubicBezTo>
                  <a:pt x="946573" y="1395307"/>
                  <a:pt x="10160" y="2336800"/>
                  <a:pt x="10160" y="2336800"/>
                </a:cubicBezTo>
                <a:lnTo>
                  <a:pt x="10160" y="2336800"/>
                </a:lnTo>
                <a:lnTo>
                  <a:pt x="10160" y="2336800"/>
                </a:lnTo>
              </a:path>
            </a:pathLst>
          </a:cu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defTabSz="915680"/>
            <a:endParaRPr lang="en-US" sz="240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 bwMode="auto">
          <a:xfrm>
            <a:off x="7420728" y="2541024"/>
            <a:ext cx="2365485" cy="744548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2003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data point is a planar integral</a:t>
            </a:r>
          </a:p>
        </p:txBody>
      </p:sp>
      <p:sp>
        <p:nvSpPr>
          <p:cNvPr id="91" name="Title 1"/>
          <p:cNvSpPr txBox="1">
            <a:spLocks/>
          </p:cNvSpPr>
          <p:nvPr/>
        </p:nvSpPr>
        <p:spPr bwMode="auto">
          <a:xfrm>
            <a:off x="992607" y="4889367"/>
            <a:ext cx="3950662" cy="1532224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2003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reconstructed image pixel is a line integral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 bwMode="auto">
          <a:xfrm>
            <a:off x="6480425" y="5628194"/>
            <a:ext cx="5118015" cy="618629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2003" kern="0" dirty="0">
                <a:latin typeface="Arial" panose="020B0604020202020204" pitchFamily="34" charset="0"/>
                <a:cs typeface="Arial" panose="020B0604020202020204" pitchFamily="34" charset="0"/>
              </a:rPr>
              <a:t>Reconstructed image is a 2D parallel-beam projection on the x’-y’ plane</a:t>
            </a:r>
          </a:p>
        </p:txBody>
      </p:sp>
      <p:sp>
        <p:nvSpPr>
          <p:cNvPr id="93" name="Oval 92"/>
          <p:cNvSpPr/>
          <p:nvPr/>
        </p:nvSpPr>
        <p:spPr bwMode="auto">
          <a:xfrm>
            <a:off x="5297510" y="3716566"/>
            <a:ext cx="101563" cy="101563"/>
          </a:xfrm>
          <a:prstGeom prst="ellipse">
            <a:avLst/>
          </a:prstGeom>
          <a:solidFill>
            <a:srgbClr val="00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7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8" name="Picture 4" descr="Image result for tria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61" y="3364153"/>
            <a:ext cx="2861474" cy="24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family of cones in 3d coordinate syste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40" y="1525042"/>
            <a:ext cx="2949397" cy="29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phere in 3d coordinate syste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64" y="2077710"/>
            <a:ext cx="1894492" cy="183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45" name="Picture 21" descr="Image result for 3d coordinate system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4" y="4158407"/>
            <a:ext cx="3066995" cy="26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Redundancy in Planar Integrals</a:t>
            </a:r>
          </a:p>
        </p:txBody>
      </p:sp>
      <p:graphicFrame>
        <p:nvGraphicFramePr>
          <p:cNvPr id="5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851907"/>
              </p:ext>
            </p:extLst>
          </p:nvPr>
        </p:nvGraphicFramePr>
        <p:xfrm>
          <a:off x="3396082" y="5547503"/>
          <a:ext cx="1220896" cy="70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304560" progId="Equation.DSMT4">
                  <p:embed/>
                </p:oleObj>
              </mc:Choice>
              <mc:Fallback>
                <p:oleObj name="Equation" r:id="rId6" imgW="533160" imgH="304560" progId="Equation.DSMT4">
                  <p:embed/>
                  <p:pic>
                    <p:nvPicPr>
                      <p:cNvPr id="5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082" y="5547503"/>
                        <a:ext cx="1220896" cy="706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14939"/>
              </p:ext>
            </p:extLst>
          </p:nvPr>
        </p:nvGraphicFramePr>
        <p:xfrm>
          <a:off x="7669218" y="5451072"/>
          <a:ext cx="1918777" cy="823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38080" imgH="355320" progId="Equation.DSMT4">
                  <p:embed/>
                </p:oleObj>
              </mc:Choice>
              <mc:Fallback>
                <p:oleObj name="Equation" r:id="rId8" imgW="838080" imgH="355320" progId="Equation.DSMT4">
                  <p:embed/>
                  <p:pic>
                    <p:nvPicPr>
                      <p:cNvPr id="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8" y="5451072"/>
                        <a:ext cx="1918777" cy="823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9030" name="Picture 6" descr="Image result for watermel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827" y="4686210"/>
            <a:ext cx="722447" cy="7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9" name="Picture 15" descr="Image result for ball blue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00" y="4409172"/>
            <a:ext cx="1211357" cy="1187471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41" name="Picture 17" descr="Image result for 3d coordinate system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554" y="4191604"/>
            <a:ext cx="1600621" cy="16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urved Connector 9"/>
          <p:cNvCxnSpPr>
            <a:stCxn id="16" idx="3"/>
            <a:endCxn id="14" idx="1"/>
          </p:cNvCxnSpPr>
          <p:nvPr/>
        </p:nvCxnSpPr>
        <p:spPr bwMode="auto">
          <a:xfrm flipV="1">
            <a:off x="5188437" y="2993382"/>
            <a:ext cx="1483127" cy="635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337367"/>
              </p:ext>
            </p:extLst>
          </p:nvPr>
        </p:nvGraphicFramePr>
        <p:xfrm>
          <a:off x="5224247" y="2056230"/>
          <a:ext cx="1658066" cy="823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23600" imgH="355320" progId="Equation.DSMT4">
                  <p:embed/>
                </p:oleObj>
              </mc:Choice>
              <mc:Fallback>
                <p:oleObj name="Equation" r:id="rId13" imgW="723600" imgH="355320" progId="Equation.DSMT4">
                  <p:embed/>
                  <p:pic>
                    <p:nvPicPr>
                      <p:cNvPr id="19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247" y="2056230"/>
                        <a:ext cx="1658066" cy="823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9098" name="Picture 74" descr="Related image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20" y="1816693"/>
            <a:ext cx="2230199" cy="193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5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6" dirty="0"/>
              <a:t>Redundancy in 2D Projections</a:t>
            </a:r>
          </a:p>
        </p:txBody>
      </p:sp>
      <p:pic>
        <p:nvPicPr>
          <p:cNvPr id="119816" name="Picture 8" descr="Image result for multi-slice circular sca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20" y="1622731"/>
            <a:ext cx="3843596" cy="49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8" name="Picture 10" descr="Image result for plane rotation in 3d coordindate syste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0" y="1711836"/>
            <a:ext cx="4253623" cy="4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urved Connector 3"/>
          <p:cNvCxnSpPr>
            <a:stCxn id="119816" idx="3"/>
            <a:endCxn id="119818" idx="1"/>
          </p:cNvCxnSpPr>
          <p:nvPr/>
        </p:nvCxnSpPr>
        <p:spPr bwMode="auto">
          <a:xfrm flipV="1">
            <a:off x="5275316" y="4107691"/>
            <a:ext cx="1432824" cy="20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6530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8176" y="2339752"/>
            <a:ext cx="9073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Recon with 2D Planar or Parallel-beam Data</a:t>
            </a:r>
            <a:endParaRPr lang="en-US" sz="2800" dirty="0"/>
          </a:p>
          <a:p>
            <a:r>
              <a:rPr lang="en-US" sz="2800" dirty="0"/>
              <a:t>	Peeling a 3D Onion</a:t>
            </a:r>
          </a:p>
          <a:p>
            <a:r>
              <a:rPr lang="en-US" sz="2800" dirty="0"/>
              <a:t>	Two Fourier Slice Theorems in 3D</a:t>
            </a:r>
          </a:p>
          <a:p>
            <a:r>
              <a:rPr lang="en-US" sz="2800" dirty="0"/>
              <a:t>	Orlov Condition</a:t>
            </a:r>
          </a:p>
          <a:p>
            <a:r>
              <a:rPr lang="en-US" sz="2800" dirty="0"/>
              <a:t>	Conversion between Planar &amp; Parallel-beam 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Recon with Cone-beam Data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Difficulty with Beam Divergence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Grangeat</a:t>
            </a:r>
            <a:r>
              <a:rPr lang="en-US" sz="2800" dirty="0">
                <a:solidFill>
                  <a:srgbClr val="FF0000"/>
                </a:solidFill>
              </a:rPr>
              <a:t> Relationship</a:t>
            </a:r>
          </a:p>
        </p:txBody>
      </p:sp>
    </p:spTree>
    <p:extLst>
      <p:ext uri="{BB962C8B-B14F-4D97-AF65-F5344CB8AC3E}">
        <p14:creationId xmlns:p14="http://schemas.microsoft.com/office/powerpoint/2010/main" val="368081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3041"/>
          </a:xfrm>
        </p:spPr>
        <p:txBody>
          <a:bodyPr/>
          <a:lstStyle/>
          <a:p>
            <a:pPr algn="ctr"/>
            <a:r>
              <a:rPr lang="en-US" sz="4006" dirty="0"/>
              <a:t>3</a:t>
            </a:r>
            <a:r>
              <a:rPr lang="en-US" sz="4006" baseline="30000" dirty="0"/>
              <a:t>rd</a:t>
            </a:r>
            <a:r>
              <a:rPr lang="en-US" sz="4006" dirty="0"/>
              <a:t> Format: Cone-beam Projection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1491346"/>
            <a:ext cx="11064240" cy="5315284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291E18B8-719E-FCB0-4914-00E1C149E4EC}"/>
              </a:ext>
            </a:extLst>
          </p:cNvPr>
          <p:cNvSpPr/>
          <p:nvPr/>
        </p:nvSpPr>
        <p:spPr>
          <a:xfrm>
            <a:off x="1864894" y="3219638"/>
            <a:ext cx="4517858" cy="2318326"/>
          </a:xfrm>
          <a:prstGeom prst="parallelogram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7D7FE-C49E-58D9-2023-979A862F0C25}"/>
              </a:ext>
            </a:extLst>
          </p:cNvPr>
          <p:cNvCxnSpPr>
            <a:cxnSpLocks/>
          </p:cNvCxnSpPr>
          <p:nvPr/>
        </p:nvCxnSpPr>
        <p:spPr>
          <a:xfrm>
            <a:off x="3615489" y="4259179"/>
            <a:ext cx="327860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2496D-A5B6-41F7-1579-DA5BE73D434F}"/>
              </a:ext>
            </a:extLst>
          </p:cNvPr>
          <p:cNvCxnSpPr>
            <a:cxnSpLocks/>
          </p:cNvCxnSpPr>
          <p:nvPr/>
        </p:nvCxnSpPr>
        <p:spPr>
          <a:xfrm rot="16200000">
            <a:off x="1976186" y="4146885"/>
            <a:ext cx="327860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A01958-1E03-A61A-8D1A-7A7EA7053AE7}"/>
              </a:ext>
            </a:extLst>
          </p:cNvPr>
          <p:cNvCxnSpPr>
            <a:cxnSpLocks/>
          </p:cNvCxnSpPr>
          <p:nvPr/>
        </p:nvCxnSpPr>
        <p:spPr>
          <a:xfrm rot="18900000">
            <a:off x="2297026" y="3978086"/>
            <a:ext cx="327860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81276-6DBC-15E5-9043-B30E14305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852" y="3591923"/>
            <a:ext cx="877099" cy="5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X-ray</a:t>
            </a:r>
          </a:p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E5F929-6CF4-47E9-3215-FC448BA3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289" y="4089417"/>
            <a:ext cx="193944" cy="217789"/>
          </a:xfrm>
          <a:prstGeom prst="ellipse">
            <a:avLst/>
          </a:prstGeom>
          <a:solidFill>
            <a:srgbClr val="FF0000"/>
          </a:solidFill>
          <a:ln w="50800">
            <a:noFill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EE4033-5CA9-B775-5619-840FFF42A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642" y="4380480"/>
            <a:ext cx="912365" cy="5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</a:t>
            </a:r>
          </a:p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Origin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AEFC2B-5FD4-5A4D-088D-79F2C2DD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438" y="4128362"/>
            <a:ext cx="193944" cy="217789"/>
          </a:xfrm>
          <a:prstGeom prst="ellipse">
            <a:avLst/>
          </a:prstGeom>
          <a:solidFill>
            <a:srgbClr val="0000FF"/>
          </a:solidFill>
          <a:ln w="50800">
            <a:noFill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60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6" dirty="0"/>
              <a:t>Problem with r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69" y="1448106"/>
            <a:ext cx="5951866" cy="283061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CDD01A5-4A0A-43B1-68B3-33DEBCC7AA5E}"/>
              </a:ext>
            </a:extLst>
          </p:cNvPr>
          <p:cNvGrpSpPr/>
          <p:nvPr/>
        </p:nvGrpSpPr>
        <p:grpSpPr>
          <a:xfrm>
            <a:off x="3665492" y="4587336"/>
            <a:ext cx="8266817" cy="2256658"/>
            <a:chOff x="4062867" y="1501322"/>
            <a:chExt cx="8266817" cy="2256658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8163259"/>
                </p:ext>
              </p:extLst>
            </p:nvPr>
          </p:nvGraphicFramePr>
          <p:xfrm>
            <a:off x="4115373" y="1501322"/>
            <a:ext cx="4697586" cy="2076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632040" imgH="1447560" progId="Equation.DSMT4">
                    <p:embed/>
                  </p:oleObj>
                </mc:Choice>
                <mc:Fallback>
                  <p:oleObj name="Equation" r:id="rId3" imgW="3632040" imgH="1447560" progId="Equation.DSMT4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5373" y="1501322"/>
                          <a:ext cx="4697586" cy="2076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0800">
                              <a:solidFill>
                                <a:srgbClr val="FC0128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12"/>
            <p:cNvSpPr>
              <a:spLocks noChangeShapeType="1"/>
            </p:cNvSpPr>
            <p:nvPr/>
          </p:nvSpPr>
          <p:spPr bwMode="auto">
            <a:xfrm>
              <a:off x="8558637" y="2570469"/>
              <a:ext cx="0" cy="33860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>
                <a:ea typeface="+mn-ea"/>
              </a:endParaRPr>
            </a:p>
          </p:txBody>
        </p:sp>
        <p:sp>
          <p:nvSpPr>
            <p:cNvPr id="18" name="Line 113"/>
            <p:cNvSpPr>
              <a:spLocks noChangeShapeType="1"/>
            </p:cNvSpPr>
            <p:nvPr/>
          </p:nvSpPr>
          <p:spPr bwMode="auto">
            <a:xfrm>
              <a:off x="8558637" y="3419373"/>
              <a:ext cx="0" cy="33860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>
                <a:ea typeface="+mn-ea"/>
              </a:endParaRPr>
            </a:p>
          </p:txBody>
        </p:sp>
        <p:sp>
          <p:nvSpPr>
            <p:cNvPr id="36" name="Rectangle 44"/>
            <p:cNvSpPr>
              <a:spLocks noChangeArrowheads="1"/>
            </p:cNvSpPr>
            <p:nvPr/>
          </p:nvSpPr>
          <p:spPr bwMode="auto">
            <a:xfrm>
              <a:off x="4062867" y="2155554"/>
              <a:ext cx="4877648" cy="147107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txBody>
            <a:bodyPr/>
            <a:lstStyle>
              <a:lvl1pPr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FAFD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altLang="en-US" sz="3204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153262" y="1621412"/>
              <a:ext cx="4041445" cy="4227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2403" dirty="0">
                  <a:ea typeface="+mn-ea"/>
                </a:rPr>
                <a:t>We need planer integrals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9033463" y="2388412"/>
              <a:ext cx="3296221" cy="1088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2403" dirty="0">
                  <a:ea typeface="+mn-ea"/>
                </a:rPr>
                <a:t>What we measure is line integrals in a divergent beam</a:t>
              </a:r>
            </a:p>
          </p:txBody>
        </p:sp>
      </p:grpSp>
      <p:sp>
        <p:nvSpPr>
          <p:cNvPr id="4" name="Line 113">
            <a:extLst>
              <a:ext uri="{FF2B5EF4-FFF2-40B4-BE49-F238E27FC236}">
                <a16:creationId xmlns:a16="http://schemas.microsoft.com/office/drawing/2014/main" id="{24AE33E9-FEDE-3314-28F5-7D260E906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7254" y="2790983"/>
            <a:ext cx="0" cy="33949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en-US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4E111D6-C486-F67B-8F45-6996E4F0E66F}"/>
              </a:ext>
            </a:extLst>
          </p:cNvPr>
          <p:cNvSpPr>
            <a:spLocks/>
          </p:cNvSpPr>
          <p:nvPr/>
        </p:nvSpPr>
        <p:spPr bwMode="auto">
          <a:xfrm>
            <a:off x="1228576" y="1905284"/>
            <a:ext cx="3389257" cy="1591298"/>
          </a:xfrm>
          <a:custGeom>
            <a:avLst/>
            <a:gdLst>
              <a:gd name="T0" fmla="*/ 0 w 2132"/>
              <a:gd name="T1" fmla="*/ 531 h 937"/>
              <a:gd name="T2" fmla="*/ 2131 w 2132"/>
              <a:gd name="T3" fmla="*/ 0 h 937"/>
              <a:gd name="T4" fmla="*/ 2131 w 2132"/>
              <a:gd name="T5" fmla="*/ 936 h 937"/>
              <a:gd name="T6" fmla="*/ 0 w 2132"/>
              <a:gd name="T7" fmla="*/ 531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" h="937">
                <a:moveTo>
                  <a:pt x="0" y="531"/>
                </a:moveTo>
                <a:lnTo>
                  <a:pt x="2131" y="0"/>
                </a:lnTo>
                <a:lnTo>
                  <a:pt x="2131" y="936"/>
                </a:lnTo>
                <a:lnTo>
                  <a:pt x="0" y="531"/>
                </a:lnTo>
              </a:path>
            </a:pathLst>
          </a:custGeom>
          <a:solidFill>
            <a:srgbClr val="FF0000">
              <a:alpha val="10000"/>
            </a:srgbClr>
          </a:solidFill>
          <a:ln w="508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A218AB-D88C-BFCD-7108-CBF608BB3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5" y="2329485"/>
            <a:ext cx="2696145" cy="1046028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E309DD92-CEE7-2767-4B29-69FE5D6BB9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5653" y="2854088"/>
            <a:ext cx="279788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F988E023-951D-5B08-C998-37B0B3FFE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4011" y="1777857"/>
            <a:ext cx="3877298" cy="105079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8E02AAB3-2105-B04A-7721-DD18318D5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5654" y="2863412"/>
            <a:ext cx="4045398" cy="78376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10563D-00A1-31F2-A93B-07198769B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241" y="1507892"/>
            <a:ext cx="282384" cy="36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393A7B21-885F-FDB9-F434-8325B9911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5499" y="2828653"/>
            <a:ext cx="437170" cy="476912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3E1AD-9828-5209-7329-E695A14AD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400" y="3273772"/>
            <a:ext cx="340092" cy="36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5DFDD-5DCA-893F-51B6-0EA4DC644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506" y="2444710"/>
            <a:ext cx="341916" cy="36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l-GR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</a:t>
            </a:r>
            <a:endParaRPr lang="en-US" altLang="en-US" sz="2003" b="1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Arc 19">
            <a:extLst>
              <a:ext uri="{FF2B5EF4-FFF2-40B4-BE49-F238E27FC236}">
                <a16:creationId xmlns:a16="http://schemas.microsoft.com/office/drawing/2014/main" id="{F74959DD-EF50-420E-6D69-7AF6E6081A9B}"/>
              </a:ext>
            </a:extLst>
          </p:cNvPr>
          <p:cNvSpPr>
            <a:spLocks/>
          </p:cNvSpPr>
          <p:nvPr/>
        </p:nvSpPr>
        <p:spPr bwMode="auto">
          <a:xfrm>
            <a:off x="2915255" y="2854087"/>
            <a:ext cx="379940" cy="295686"/>
          </a:xfrm>
          <a:custGeom>
            <a:avLst/>
            <a:gdLst>
              <a:gd name="G0" fmla="+- 91 0 0"/>
              <a:gd name="G1" fmla="+- 108 0 0"/>
              <a:gd name="G2" fmla="+- 21600 0 0"/>
              <a:gd name="T0" fmla="*/ 21691 w 21691"/>
              <a:gd name="T1" fmla="*/ 0 h 21708"/>
              <a:gd name="T2" fmla="*/ 0 w 21691"/>
              <a:gd name="T3" fmla="*/ 21708 h 21708"/>
              <a:gd name="T4" fmla="*/ 91 w 21691"/>
              <a:gd name="T5" fmla="*/ 108 h 2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91" h="21708" fill="none" extrusionOk="0">
                <a:moveTo>
                  <a:pt x="21690" y="0"/>
                </a:moveTo>
                <a:cubicBezTo>
                  <a:pt x="21690" y="36"/>
                  <a:pt x="21691" y="72"/>
                  <a:pt x="21691" y="108"/>
                </a:cubicBezTo>
                <a:cubicBezTo>
                  <a:pt x="21691" y="12037"/>
                  <a:pt x="12020" y="21708"/>
                  <a:pt x="91" y="21708"/>
                </a:cubicBezTo>
                <a:cubicBezTo>
                  <a:pt x="60" y="21708"/>
                  <a:pt x="30" y="21707"/>
                  <a:pt x="0" y="21707"/>
                </a:cubicBezTo>
              </a:path>
              <a:path w="21691" h="21708" stroke="0" extrusionOk="0">
                <a:moveTo>
                  <a:pt x="21690" y="0"/>
                </a:moveTo>
                <a:cubicBezTo>
                  <a:pt x="21690" y="36"/>
                  <a:pt x="21691" y="72"/>
                  <a:pt x="21691" y="108"/>
                </a:cubicBezTo>
                <a:cubicBezTo>
                  <a:pt x="21691" y="12037"/>
                  <a:pt x="12020" y="21708"/>
                  <a:pt x="91" y="21708"/>
                </a:cubicBezTo>
                <a:cubicBezTo>
                  <a:pt x="60" y="21708"/>
                  <a:pt x="30" y="21707"/>
                  <a:pt x="0" y="21707"/>
                </a:cubicBezTo>
                <a:lnTo>
                  <a:pt x="91" y="108"/>
                </a:lnTo>
                <a:close/>
              </a:path>
            </a:pathLst>
          </a:custGeom>
          <a:noFill/>
          <a:ln w="50800" cap="rnd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Arc 21">
            <a:extLst>
              <a:ext uri="{FF2B5EF4-FFF2-40B4-BE49-F238E27FC236}">
                <a16:creationId xmlns:a16="http://schemas.microsoft.com/office/drawing/2014/main" id="{771F8DC7-2F32-563A-AA3E-E873BBE621B2}"/>
              </a:ext>
            </a:extLst>
          </p:cNvPr>
          <p:cNvSpPr>
            <a:spLocks/>
          </p:cNvSpPr>
          <p:nvPr/>
        </p:nvSpPr>
        <p:spPr bwMode="auto">
          <a:xfrm>
            <a:off x="2584597" y="2466199"/>
            <a:ext cx="68357" cy="592962"/>
          </a:xfrm>
          <a:custGeom>
            <a:avLst/>
            <a:gdLst>
              <a:gd name="G0" fmla="+- 508 0 0"/>
              <a:gd name="G1" fmla="+- 0 0 0"/>
              <a:gd name="G2" fmla="+- 21600 0 0"/>
              <a:gd name="T0" fmla="*/ 22108 w 22108"/>
              <a:gd name="T1" fmla="*/ 0 h 21600"/>
              <a:gd name="T2" fmla="*/ 0 w 22108"/>
              <a:gd name="T3" fmla="*/ 21594 h 21600"/>
              <a:gd name="T4" fmla="*/ 508 w 2210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108" h="21600" fill="none" extrusionOk="0">
                <a:moveTo>
                  <a:pt x="22108" y="0"/>
                </a:moveTo>
                <a:cubicBezTo>
                  <a:pt x="22108" y="11929"/>
                  <a:pt x="12437" y="21600"/>
                  <a:pt x="508" y="21600"/>
                </a:cubicBezTo>
                <a:cubicBezTo>
                  <a:pt x="338" y="21600"/>
                  <a:pt x="169" y="21598"/>
                  <a:pt x="-1" y="21594"/>
                </a:cubicBezTo>
              </a:path>
              <a:path w="22108" h="21600" stroke="0" extrusionOk="0">
                <a:moveTo>
                  <a:pt x="22108" y="0"/>
                </a:moveTo>
                <a:cubicBezTo>
                  <a:pt x="22108" y="11929"/>
                  <a:pt x="12437" y="21600"/>
                  <a:pt x="508" y="21600"/>
                </a:cubicBezTo>
                <a:cubicBezTo>
                  <a:pt x="338" y="21600"/>
                  <a:pt x="169" y="21598"/>
                  <a:pt x="-1" y="21594"/>
                </a:cubicBezTo>
                <a:lnTo>
                  <a:pt x="508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329F8-A6C7-E334-E2BC-BBBC5B396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71" y="2238370"/>
            <a:ext cx="877099" cy="5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X-ray</a:t>
            </a:r>
          </a:p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4EB5C3-1B02-CA0C-0808-0017CB279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437" y="2563706"/>
            <a:ext cx="912365" cy="5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</a:t>
            </a:r>
          </a:p>
          <a:p>
            <a:pPr algn="ctr">
              <a:lnSpc>
                <a:spcPct val="90000"/>
              </a:lnSpc>
            </a:pPr>
            <a:r>
              <a:rPr lang="en-US" alt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Origin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6774C6-AD2A-62DA-6B03-8899B0EA4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089" y="2738711"/>
            <a:ext cx="193944" cy="217789"/>
          </a:xfrm>
          <a:prstGeom prst="ellipse">
            <a:avLst/>
          </a:prstGeom>
          <a:solidFill>
            <a:srgbClr val="0000FF"/>
          </a:solidFill>
          <a:ln w="50800">
            <a:noFill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035E14-7E5A-7422-D22B-D1CDABA87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808" y="2735864"/>
            <a:ext cx="193944" cy="217789"/>
          </a:xfrm>
          <a:prstGeom prst="ellipse">
            <a:avLst/>
          </a:prstGeom>
          <a:solidFill>
            <a:srgbClr val="FF0000"/>
          </a:solidFill>
          <a:ln w="50800">
            <a:noFill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endParaRPr lang="en-US" sz="2003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A12FAC-5E93-B161-7A4C-E3764AE7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23" y="3650371"/>
            <a:ext cx="4820347" cy="64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plane </a:t>
            </a:r>
            <a:r>
              <a:rPr lang="en-US" altLang="en-US" sz="2003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specified by </a:t>
            </a:r>
            <a:r>
              <a:rPr lang="en-US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altLang="en-US" sz="2003" b="1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lang="el-GR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lang="en-US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Point</a:t>
            </a:r>
            <a:r>
              <a:rPr lang="en-US" altLang="en-US" sz="2003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the plane specified by</a:t>
            </a:r>
            <a:r>
              <a:rPr lang="en-US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 </a:t>
            </a:r>
            <a:r>
              <a:rPr lang="en-US" altLang="en-US" sz="2003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lang="el-GR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</a:t>
            </a:r>
            <a:endParaRPr lang="en-US" altLang="en-US" sz="2003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Object 25">
            <a:extLst>
              <a:ext uri="{FF2B5EF4-FFF2-40B4-BE49-F238E27FC236}">
                <a16:creationId xmlns:a16="http://schemas.microsoft.com/office/drawing/2014/main" id="{B70DB23C-83E4-BE24-8A2A-6ED502AD1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151824"/>
              </p:ext>
            </p:extLst>
          </p:nvPr>
        </p:nvGraphicFramePr>
        <p:xfrm>
          <a:off x="3731095" y="2981621"/>
          <a:ext cx="285097" cy="36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41200" progId="Equation.DSMT4">
                  <p:embed/>
                </p:oleObj>
              </mc:Choice>
              <mc:Fallback>
                <p:oleObj name="Equation" r:id="rId5" imgW="177480" imgH="241200" progId="Equation.DSMT4">
                  <p:embed/>
                  <p:pic>
                    <p:nvPicPr>
                      <p:cNvPr id="48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095" y="2981621"/>
                        <a:ext cx="285097" cy="362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FD1C7941-A128-CA6B-1D18-00C3AE40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4" y="2870602"/>
            <a:ext cx="565870" cy="36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l-GR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endParaRPr lang="en-US" altLang="en-US" sz="2003" b="1" dirty="0">
              <a:solidFill>
                <a:srgbClr val="0000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6B967A-17B9-5C96-B281-E666BF074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23" y="4540173"/>
            <a:ext cx="2723784" cy="208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reference plane (red circle). Then, a vertical plane can be specified by </a:t>
            </a:r>
            <a:r>
              <a:rPr lang="en-US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l-GR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from the </a:t>
            </a:r>
            <a:r>
              <a:rPr lang="en-US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 origin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any point in the plane can be specified by 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lang="el-GR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from the 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</a:t>
            </a:r>
            <a:endParaRPr lang="en-US" alt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88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Equi</a:t>
            </a:r>
            <a:r>
              <a:rPr lang="en-US" sz="4400" dirty="0"/>
              <a:t>-spatial Fan-beam Formula</a:t>
            </a:r>
            <a:endParaRPr lang="zh-CN" altLang="en-US" sz="4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5CBBDC-8015-8623-6D8B-0C5499F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6" y="1559986"/>
            <a:ext cx="6724465" cy="3595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02A876-1FF9-FD4C-EA60-25D58AA4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56" y="5356596"/>
            <a:ext cx="8637012" cy="9156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6A3032-81F0-343C-C6A8-EDEC32297457}"/>
              </a:ext>
            </a:extLst>
          </p:cNvPr>
          <p:cNvSpPr/>
          <p:nvPr/>
        </p:nvSpPr>
        <p:spPr bwMode="auto">
          <a:xfrm>
            <a:off x="6961858" y="2609581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EB8C1-9156-133E-F684-ECE97577FABE}"/>
              </a:ext>
            </a:extLst>
          </p:cNvPr>
          <p:cNvSpPr/>
          <p:nvPr/>
        </p:nvSpPr>
        <p:spPr bwMode="auto">
          <a:xfrm>
            <a:off x="6722600" y="3052721"/>
            <a:ext cx="315564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7F611C-BD1E-CF6A-44D0-54B571B5FE42}"/>
              </a:ext>
            </a:extLst>
          </p:cNvPr>
          <p:cNvSpPr/>
          <p:nvPr/>
        </p:nvSpPr>
        <p:spPr bwMode="auto">
          <a:xfrm>
            <a:off x="4977902" y="3020872"/>
            <a:ext cx="228918" cy="30522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56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3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5C30211D-5A89-1D67-270F-9FECD4831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812" y="6272268"/>
            <a:ext cx="4966423" cy="33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defTabSz="915680" eaLnBrk="0" hangingPunct="0"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Wang, Lin, Cheng:</a:t>
            </a:r>
            <a:r>
              <a:rPr lang="en-US" altLang="en-US" b="1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IEEE TIP 2:543-547, 1993</a:t>
            </a:r>
          </a:p>
        </p:txBody>
      </p:sp>
    </p:spTree>
    <p:extLst>
      <p:ext uri="{BB962C8B-B14F-4D97-AF65-F5344CB8AC3E}">
        <p14:creationId xmlns:p14="http://schemas.microsoft.com/office/powerpoint/2010/main" val="381176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Grangeat Relationship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06" y="1584487"/>
            <a:ext cx="9646227" cy="452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96199" y="6178336"/>
            <a:ext cx="8956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hlinkClick r:id="rId3"/>
              </a:rPr>
              <a:t>https://www.uni-muenster.de/AMM/num/Preprints/1998/natterer_1/paper.html/node16.html</a:t>
            </a:r>
            <a:r>
              <a:rPr lang="en-US" altLang="zh-CN" sz="1600" b="1" dirty="0"/>
              <a:t> </a:t>
            </a:r>
          </a:p>
          <a:p>
            <a:pPr algn="r"/>
            <a:r>
              <a:rPr lang="en-US" altLang="zh-CN" sz="1600" b="1" dirty="0">
                <a:hlinkClick r:id="rId4"/>
              </a:rPr>
              <a:t>https://link.springer.com/chapter/10.1007/BFb0084509</a:t>
            </a:r>
            <a:r>
              <a:rPr lang="en-US" altLang="zh-CN" sz="1600" b="1" dirty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403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6"/>
              <p:cNvSpPr txBox="1"/>
              <p:nvPr/>
            </p:nvSpPr>
            <p:spPr bwMode="auto">
              <a:xfrm>
                <a:off x="6816725" y="1836738"/>
                <a:ext cx="5016333" cy="42148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𝑅𝑓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𝑟𝑑𝑟𝑑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b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𝑑𝑅𝑓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𝑋𝑓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den>
                          </m:f>
                        </m:e>
                      </m:nary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5" y="1836738"/>
                <a:ext cx="5016333" cy="4214812"/>
              </a:xfrm>
              <a:prstGeom prst="rect">
                <a:avLst/>
              </a:prstGeom>
              <a:blipFill>
                <a:blip r:embed="rId2"/>
                <a:stretch>
                  <a:fillRect b="-140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6" dirty="0"/>
              <a:t>From Cone-beam to Planar Data</a:t>
            </a:r>
            <a:endParaRPr lang="en-US" sz="4006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709973" y="1880282"/>
            <a:ext cx="4041445" cy="75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3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we need is parallel-beam or planer data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317538" y="2641161"/>
            <a:ext cx="4590667" cy="75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3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we measure is line integrals in a divergent beam</a:t>
            </a:r>
          </a:p>
        </p:txBody>
      </p:sp>
      <p:sp>
        <p:nvSpPr>
          <p:cNvPr id="44" name="Right Arrow 43"/>
          <p:cNvSpPr/>
          <p:nvPr/>
        </p:nvSpPr>
        <p:spPr bwMode="auto">
          <a:xfrm>
            <a:off x="6130479" y="2017206"/>
            <a:ext cx="610448" cy="476122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5400000">
            <a:off x="8012425" y="3829586"/>
            <a:ext cx="610448" cy="476122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 bwMode="auto">
          <a:xfrm rot="5400000">
            <a:off x="8012425" y="5087132"/>
            <a:ext cx="610448" cy="476122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872316-3685-AEE3-C46C-24F290832790}"/>
              </a:ext>
            </a:extLst>
          </p:cNvPr>
          <p:cNvGrpSpPr/>
          <p:nvPr/>
        </p:nvGrpSpPr>
        <p:grpSpPr>
          <a:xfrm>
            <a:off x="1607866" y="2784815"/>
            <a:ext cx="5133061" cy="2691635"/>
            <a:chOff x="1601850" y="2538168"/>
            <a:chExt cx="5133061" cy="2691635"/>
          </a:xfrm>
        </p:grpSpPr>
        <p:sp>
          <p:nvSpPr>
            <p:cNvPr id="36" name="Line 113"/>
            <p:cNvSpPr>
              <a:spLocks noChangeShapeType="1"/>
            </p:cNvSpPr>
            <p:nvPr/>
          </p:nvSpPr>
          <p:spPr bwMode="auto">
            <a:xfrm>
              <a:off x="3553733" y="4373613"/>
              <a:ext cx="0" cy="33949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Freeform 2"/>
            <p:cNvSpPr>
              <a:spLocks/>
            </p:cNvSpPr>
            <p:nvPr/>
          </p:nvSpPr>
          <p:spPr bwMode="auto">
            <a:xfrm>
              <a:off x="2475055" y="3487914"/>
              <a:ext cx="3389257" cy="1591298"/>
            </a:xfrm>
            <a:custGeom>
              <a:avLst/>
              <a:gdLst>
                <a:gd name="T0" fmla="*/ 0 w 2132"/>
                <a:gd name="T1" fmla="*/ 531 h 937"/>
                <a:gd name="T2" fmla="*/ 2131 w 2132"/>
                <a:gd name="T3" fmla="*/ 0 h 937"/>
                <a:gd name="T4" fmla="*/ 2131 w 2132"/>
                <a:gd name="T5" fmla="*/ 936 h 937"/>
                <a:gd name="T6" fmla="*/ 0 w 2132"/>
                <a:gd name="T7" fmla="*/ 531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2" h="937">
                  <a:moveTo>
                    <a:pt x="0" y="531"/>
                  </a:moveTo>
                  <a:lnTo>
                    <a:pt x="2131" y="0"/>
                  </a:lnTo>
                  <a:lnTo>
                    <a:pt x="2131" y="936"/>
                  </a:lnTo>
                  <a:lnTo>
                    <a:pt x="0" y="531"/>
                  </a:lnTo>
                </a:path>
              </a:pathLst>
            </a:custGeom>
            <a:solidFill>
              <a:srgbClr val="FF0000">
                <a:alpha val="10000"/>
              </a:srgbClr>
            </a:solidFill>
            <a:ln w="508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483004" y="3912115"/>
              <a:ext cx="2696145" cy="1046028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2432132" y="4436718"/>
              <a:ext cx="279788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0490" y="3360487"/>
              <a:ext cx="3877298" cy="105079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432133" y="4446042"/>
              <a:ext cx="4045398" cy="78376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185872" y="3249141"/>
              <a:ext cx="282384" cy="367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2003" b="1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4741978" y="4411283"/>
              <a:ext cx="437170" cy="476912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571879" y="4856402"/>
              <a:ext cx="340092" cy="367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2003" b="1" dirty="0">
                  <a:solidFill>
                    <a:srgbClr val="0000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940985" y="4027340"/>
              <a:ext cx="341916" cy="367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l-GR" altLang="en-US" sz="2003" b="1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β</a:t>
              </a:r>
              <a:endParaRPr lang="en-US" altLang="en-US" sz="2003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Arc 19"/>
            <p:cNvSpPr>
              <a:spLocks/>
            </p:cNvSpPr>
            <p:nvPr/>
          </p:nvSpPr>
          <p:spPr bwMode="auto">
            <a:xfrm>
              <a:off x="4161734" y="4436717"/>
              <a:ext cx="379940" cy="295686"/>
            </a:xfrm>
            <a:custGeom>
              <a:avLst/>
              <a:gdLst>
                <a:gd name="G0" fmla="+- 91 0 0"/>
                <a:gd name="G1" fmla="+- 108 0 0"/>
                <a:gd name="G2" fmla="+- 21600 0 0"/>
                <a:gd name="T0" fmla="*/ 21691 w 21691"/>
                <a:gd name="T1" fmla="*/ 0 h 21708"/>
                <a:gd name="T2" fmla="*/ 0 w 21691"/>
                <a:gd name="T3" fmla="*/ 21708 h 21708"/>
                <a:gd name="T4" fmla="*/ 91 w 21691"/>
                <a:gd name="T5" fmla="*/ 108 h 2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91" h="21708" fill="none" extrusionOk="0">
                  <a:moveTo>
                    <a:pt x="21690" y="0"/>
                  </a:moveTo>
                  <a:cubicBezTo>
                    <a:pt x="21690" y="36"/>
                    <a:pt x="21691" y="72"/>
                    <a:pt x="21691" y="108"/>
                  </a:cubicBezTo>
                  <a:cubicBezTo>
                    <a:pt x="21691" y="12037"/>
                    <a:pt x="12020" y="21708"/>
                    <a:pt x="91" y="21708"/>
                  </a:cubicBezTo>
                  <a:cubicBezTo>
                    <a:pt x="60" y="21708"/>
                    <a:pt x="30" y="21707"/>
                    <a:pt x="0" y="21707"/>
                  </a:cubicBezTo>
                </a:path>
                <a:path w="21691" h="21708" stroke="0" extrusionOk="0">
                  <a:moveTo>
                    <a:pt x="21690" y="0"/>
                  </a:moveTo>
                  <a:cubicBezTo>
                    <a:pt x="21690" y="36"/>
                    <a:pt x="21691" y="72"/>
                    <a:pt x="21691" y="108"/>
                  </a:cubicBezTo>
                  <a:cubicBezTo>
                    <a:pt x="21691" y="12037"/>
                    <a:pt x="12020" y="21708"/>
                    <a:pt x="91" y="21708"/>
                  </a:cubicBezTo>
                  <a:cubicBezTo>
                    <a:pt x="60" y="21708"/>
                    <a:pt x="30" y="21707"/>
                    <a:pt x="0" y="21707"/>
                  </a:cubicBezTo>
                  <a:lnTo>
                    <a:pt x="91" y="108"/>
                  </a:lnTo>
                  <a:close/>
                </a:path>
              </a:pathLst>
            </a:custGeom>
            <a:noFill/>
            <a:ln w="50800" cap="rnd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Arc 21"/>
            <p:cNvSpPr>
              <a:spLocks/>
            </p:cNvSpPr>
            <p:nvPr/>
          </p:nvSpPr>
          <p:spPr bwMode="auto">
            <a:xfrm>
              <a:off x="3831076" y="4048829"/>
              <a:ext cx="68357" cy="592962"/>
            </a:xfrm>
            <a:custGeom>
              <a:avLst/>
              <a:gdLst>
                <a:gd name="G0" fmla="+- 508 0 0"/>
                <a:gd name="G1" fmla="+- 0 0 0"/>
                <a:gd name="G2" fmla="+- 21600 0 0"/>
                <a:gd name="T0" fmla="*/ 22108 w 22108"/>
                <a:gd name="T1" fmla="*/ 0 h 21600"/>
                <a:gd name="T2" fmla="*/ 0 w 22108"/>
                <a:gd name="T3" fmla="*/ 21594 h 21600"/>
                <a:gd name="T4" fmla="*/ 508 w 2210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08" h="21600" fill="none" extrusionOk="0">
                  <a:moveTo>
                    <a:pt x="22108" y="0"/>
                  </a:moveTo>
                  <a:cubicBezTo>
                    <a:pt x="22108" y="11929"/>
                    <a:pt x="12437" y="21600"/>
                    <a:pt x="508" y="21600"/>
                  </a:cubicBezTo>
                  <a:cubicBezTo>
                    <a:pt x="338" y="21600"/>
                    <a:pt x="169" y="21598"/>
                    <a:pt x="-1" y="21594"/>
                  </a:cubicBezTo>
                </a:path>
                <a:path w="22108" h="21600" stroke="0" extrusionOk="0">
                  <a:moveTo>
                    <a:pt x="22108" y="0"/>
                  </a:moveTo>
                  <a:cubicBezTo>
                    <a:pt x="22108" y="11929"/>
                    <a:pt x="12437" y="21600"/>
                    <a:pt x="508" y="21600"/>
                  </a:cubicBezTo>
                  <a:cubicBezTo>
                    <a:pt x="338" y="21600"/>
                    <a:pt x="169" y="21598"/>
                    <a:pt x="-1" y="21594"/>
                  </a:cubicBezTo>
                  <a:lnTo>
                    <a:pt x="508" y="0"/>
                  </a:lnTo>
                  <a:close/>
                </a:path>
              </a:pathLst>
            </a:custGeom>
            <a:noFill/>
            <a:ln w="50800" cap="rnd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601850" y="3821000"/>
              <a:ext cx="877099" cy="533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614" tIns="44512" rIns="90614" bIns="44512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X-ray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Source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239916" y="4146336"/>
              <a:ext cx="912365" cy="533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614" tIns="44512" rIns="90614" bIns="44512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600" b="1" dirty="0">
                  <a:solidFill>
                    <a:srgbClr val="0000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System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600" b="1" dirty="0">
                  <a:solidFill>
                    <a:srgbClr val="0000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Origin</a:t>
              </a: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5055568" y="4321341"/>
              <a:ext cx="193944" cy="217789"/>
            </a:xfrm>
            <a:prstGeom prst="ellipse">
              <a:avLst/>
            </a:prstGeom>
            <a:solidFill>
              <a:srgbClr val="0000FF"/>
            </a:solidFill>
            <a:ln w="50800"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370287" y="4318494"/>
              <a:ext cx="193944" cy="217789"/>
            </a:xfrm>
            <a:prstGeom prst="ellipse">
              <a:avLst/>
            </a:prstGeom>
            <a:solidFill>
              <a:srgbClr val="FF0000"/>
            </a:solidFill>
            <a:ln w="50800">
              <a:noFill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US" sz="2003" b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Right Arrow 44"/>
            <p:cNvSpPr/>
            <p:nvPr/>
          </p:nvSpPr>
          <p:spPr bwMode="auto">
            <a:xfrm>
              <a:off x="6124463" y="2538168"/>
              <a:ext cx="610448" cy="476122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567" tIns="45784" rIns="91567" bIns="4578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5680"/>
              <a:endParaRPr lang="en-US" sz="1803" b="1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8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0120599"/>
                </p:ext>
              </p:extLst>
            </p:nvPr>
          </p:nvGraphicFramePr>
          <p:xfrm>
            <a:off x="4977574" y="4564251"/>
            <a:ext cx="285097" cy="362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7480" imgH="241200" progId="Equation.DSMT4">
                    <p:embed/>
                  </p:oleObj>
                </mc:Choice>
                <mc:Fallback>
                  <p:oleObj name="Equation" r:id="rId3" imgW="177480" imgH="241200" progId="Equation.DSMT4">
                    <p:embed/>
                    <p:pic>
                      <p:nvPicPr>
                        <p:cNvPr id="48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7574" y="4564251"/>
                          <a:ext cx="285097" cy="362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0EC08A-9123-0F19-6A36-0F4EA639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203" y="4453232"/>
              <a:ext cx="565870" cy="367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279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614" tIns="44512" rIns="90614" bIns="44512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l-GR" altLang="en-US" sz="2003" b="1" dirty="0">
                  <a:solidFill>
                    <a:srgbClr val="0000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α</a:t>
              </a:r>
              <a:endParaRPr lang="en-US" altLang="en-US" sz="2003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D1A44D-4C12-6AAD-2887-F15BDD199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78" y="5593361"/>
            <a:ext cx="5230705" cy="108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614" tIns="44512" rIns="90614" bIns="44512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reference plane (red circle). Then, a vertical plane can be specified by </a:t>
            </a:r>
            <a:r>
              <a:rPr lang="en-US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l-GR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from the </a:t>
            </a:r>
            <a:r>
              <a:rPr lang="en-US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 origin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any point in the plane can be specified by 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lang="el-GR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</a:t>
            </a:r>
            <a:r>
              <a:rPr lang="en-US" altLang="en-US" sz="1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from the </a:t>
            </a: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</a:t>
            </a:r>
            <a:endParaRPr lang="en-US" alt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9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Right Arrow 2"/>
          <p:cNvSpPr/>
          <p:nvPr/>
        </p:nvSpPr>
        <p:spPr bwMode="auto">
          <a:xfrm rot="17100000">
            <a:off x="3235320" y="4200211"/>
            <a:ext cx="835595" cy="1827082"/>
          </a:xfrm>
          <a:prstGeom prst="curved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6" dirty="0"/>
              <a:t>Measured </a:t>
            </a:r>
            <a:r>
              <a:rPr lang="en-US" altLang="zh-CN" sz="4006" dirty="0"/>
              <a:t>Spherical Surface</a:t>
            </a:r>
            <a:r>
              <a:rPr lang="en-US" sz="4006" dirty="0"/>
              <a:t> (Diameter=D) </a:t>
            </a:r>
          </a:p>
        </p:txBody>
      </p:sp>
      <p:sp>
        <p:nvSpPr>
          <p:cNvPr id="8" name="Freeform 94"/>
          <p:cNvSpPr>
            <a:spLocks/>
          </p:cNvSpPr>
          <p:nvPr/>
        </p:nvSpPr>
        <p:spPr bwMode="auto">
          <a:xfrm>
            <a:off x="2497234" y="2154056"/>
            <a:ext cx="3805761" cy="2691375"/>
          </a:xfrm>
          <a:custGeom>
            <a:avLst/>
            <a:gdLst>
              <a:gd name="T0" fmla="*/ 0 w 2394"/>
              <a:gd name="T1" fmla="*/ 2147483647 h 1693"/>
              <a:gd name="T2" fmla="*/ 2147483647 w 2394"/>
              <a:gd name="T3" fmla="*/ 0 h 1693"/>
              <a:gd name="T4" fmla="*/ 2147483647 w 2394"/>
              <a:gd name="T5" fmla="*/ 2147483647 h 1693"/>
              <a:gd name="T6" fmla="*/ 0 60000 65536"/>
              <a:gd name="T7" fmla="*/ 0 60000 65536"/>
              <a:gd name="T8" fmla="*/ 0 60000 65536"/>
              <a:gd name="T9" fmla="*/ 0 w 2394"/>
              <a:gd name="T10" fmla="*/ 0 h 1693"/>
              <a:gd name="T11" fmla="*/ 2394 w 2394"/>
              <a:gd name="T12" fmla="*/ 1693 h 16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94" h="1693">
                <a:moveTo>
                  <a:pt x="0" y="1249"/>
                </a:moveTo>
                <a:lnTo>
                  <a:pt x="2161" y="0"/>
                </a:lnTo>
                <a:lnTo>
                  <a:pt x="2394" y="1693"/>
                </a:lnTo>
              </a:path>
            </a:pathLst>
          </a:custGeom>
          <a:gradFill>
            <a:gsLst>
              <a:gs pos="27000">
                <a:srgbClr val="EA8C8D"/>
              </a:gs>
              <a:gs pos="0">
                <a:srgbClr val="FF0000"/>
              </a:gs>
              <a:gs pos="100000">
                <a:schemeClr val="accent5">
                  <a:lumMod val="97000"/>
                  <a:lumOff val="3000"/>
                  <a:alpha val="1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txBody>
          <a:bodyPr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6" name="Oval 95"/>
          <p:cNvSpPr>
            <a:spLocks noChangeArrowheads="1"/>
          </p:cNvSpPr>
          <p:nvPr/>
        </p:nvSpPr>
        <p:spPr bwMode="auto">
          <a:xfrm>
            <a:off x="2549694" y="3599099"/>
            <a:ext cx="2696145" cy="1046028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2003">
              <a:ea typeface="+mn-ea"/>
            </a:endParaRPr>
          </a:p>
        </p:txBody>
      </p:sp>
      <p:sp>
        <p:nvSpPr>
          <p:cNvPr id="7" name="Line 96"/>
          <p:cNvSpPr>
            <a:spLocks noChangeShapeType="1"/>
          </p:cNvSpPr>
          <p:nvPr/>
        </p:nvSpPr>
        <p:spPr bwMode="auto">
          <a:xfrm flipH="1">
            <a:off x="2498823" y="4123702"/>
            <a:ext cx="279788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9" name="Line 97"/>
          <p:cNvSpPr>
            <a:spLocks noChangeShapeType="1"/>
          </p:cNvSpPr>
          <p:nvPr/>
        </p:nvSpPr>
        <p:spPr bwMode="auto">
          <a:xfrm flipV="1">
            <a:off x="2567180" y="2036417"/>
            <a:ext cx="3562536" cy="20618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10" name="Line 98"/>
          <p:cNvSpPr>
            <a:spLocks noChangeShapeType="1"/>
          </p:cNvSpPr>
          <p:nvPr/>
        </p:nvSpPr>
        <p:spPr bwMode="auto">
          <a:xfrm>
            <a:off x="2505183" y="4156290"/>
            <a:ext cx="4020371" cy="73047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11" name="Line 100"/>
          <p:cNvSpPr>
            <a:spLocks noChangeShapeType="1"/>
          </p:cNvSpPr>
          <p:nvPr/>
        </p:nvSpPr>
        <p:spPr bwMode="auto">
          <a:xfrm flipV="1">
            <a:off x="4741901" y="4136421"/>
            <a:ext cx="523014" cy="41014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12" name="Arc 104"/>
          <p:cNvSpPr>
            <a:spLocks/>
          </p:cNvSpPr>
          <p:nvPr/>
        </p:nvSpPr>
        <p:spPr bwMode="auto">
          <a:xfrm>
            <a:off x="4220478" y="4112575"/>
            <a:ext cx="214611" cy="344966"/>
          </a:xfrm>
          <a:custGeom>
            <a:avLst/>
            <a:gdLst>
              <a:gd name="T0" fmla="*/ 2147483647 w 21524"/>
              <a:gd name="T1" fmla="*/ 2147483647 h 21600"/>
              <a:gd name="T2" fmla="*/ 0 w 21524"/>
              <a:gd name="T3" fmla="*/ 2147483647 h 21600"/>
              <a:gd name="T4" fmla="*/ 2147483647 w 21524"/>
              <a:gd name="T5" fmla="*/ 0 h 21600"/>
              <a:gd name="T6" fmla="*/ 0 60000 65536"/>
              <a:gd name="T7" fmla="*/ 0 60000 65536"/>
              <a:gd name="T8" fmla="*/ 0 60000 65536"/>
              <a:gd name="T9" fmla="*/ 0 w 21524"/>
              <a:gd name="T10" fmla="*/ 0 h 21600"/>
              <a:gd name="T11" fmla="*/ 21524 w 2152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24" h="21600" fill="none" extrusionOk="0">
                <a:moveTo>
                  <a:pt x="21524" y="2680"/>
                </a:moveTo>
                <a:cubicBezTo>
                  <a:pt x="20172" y="13488"/>
                  <a:pt x="10984" y="21599"/>
                  <a:pt x="91" y="21600"/>
                </a:cubicBezTo>
                <a:cubicBezTo>
                  <a:pt x="60" y="21600"/>
                  <a:pt x="30" y="21599"/>
                  <a:pt x="0" y="21599"/>
                </a:cubicBezTo>
              </a:path>
              <a:path w="21524" h="21600" stroke="0" extrusionOk="0">
                <a:moveTo>
                  <a:pt x="21524" y="2680"/>
                </a:moveTo>
                <a:cubicBezTo>
                  <a:pt x="20172" y="13488"/>
                  <a:pt x="10984" y="21599"/>
                  <a:pt x="91" y="21600"/>
                </a:cubicBezTo>
                <a:cubicBezTo>
                  <a:pt x="60" y="21600"/>
                  <a:pt x="30" y="21599"/>
                  <a:pt x="0" y="21599"/>
                </a:cubicBezTo>
                <a:lnTo>
                  <a:pt x="91" y="0"/>
                </a:lnTo>
                <a:lnTo>
                  <a:pt x="21524" y="268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13" name="Oval 105"/>
          <p:cNvSpPr>
            <a:spLocks noChangeArrowheads="1"/>
          </p:cNvSpPr>
          <p:nvPr/>
        </p:nvSpPr>
        <p:spPr bwMode="auto">
          <a:xfrm>
            <a:off x="2440004" y="4029911"/>
            <a:ext cx="193944" cy="217789"/>
          </a:xfrm>
          <a:prstGeom prst="ellipse">
            <a:avLst/>
          </a:prstGeom>
          <a:solidFill>
            <a:srgbClr val="FF0000"/>
          </a:solidFill>
          <a:ln w="50800">
            <a:noFill/>
            <a:round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2003">
              <a:ea typeface="+mn-ea"/>
            </a:endParaRPr>
          </a:p>
        </p:txBody>
      </p:sp>
      <p:sp>
        <p:nvSpPr>
          <p:cNvPr id="14" name="Arc 106"/>
          <p:cNvSpPr>
            <a:spLocks/>
          </p:cNvSpPr>
          <p:nvPr/>
        </p:nvSpPr>
        <p:spPr bwMode="auto">
          <a:xfrm>
            <a:off x="3697464" y="3244596"/>
            <a:ext cx="365633" cy="1103257"/>
          </a:xfrm>
          <a:custGeom>
            <a:avLst/>
            <a:gdLst>
              <a:gd name="T0" fmla="*/ 2147483647 w 21600"/>
              <a:gd name="T1" fmla="*/ 0 h 31717"/>
              <a:gd name="T2" fmla="*/ 2147483647 w 21600"/>
              <a:gd name="T3" fmla="*/ 2147483647 h 31717"/>
              <a:gd name="T4" fmla="*/ 0 w 21600"/>
              <a:gd name="T5" fmla="*/ 2147483647 h 31717"/>
              <a:gd name="T6" fmla="*/ 0 60000 65536"/>
              <a:gd name="T7" fmla="*/ 0 60000 65536"/>
              <a:gd name="T8" fmla="*/ 0 60000 65536"/>
              <a:gd name="T9" fmla="*/ 0 w 21600"/>
              <a:gd name="T10" fmla="*/ 0 h 31717"/>
              <a:gd name="T11" fmla="*/ 21600 w 21600"/>
              <a:gd name="T12" fmla="*/ 31717 h 317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717" fill="none" extrusionOk="0">
                <a:moveTo>
                  <a:pt x="18579" y="-1"/>
                </a:moveTo>
                <a:cubicBezTo>
                  <a:pt x="20556" y="3334"/>
                  <a:pt x="21600" y="7140"/>
                  <a:pt x="21600" y="11017"/>
                </a:cubicBezTo>
                <a:cubicBezTo>
                  <a:pt x="21600" y="20569"/>
                  <a:pt x="15325" y="28987"/>
                  <a:pt x="6170" y="31716"/>
                </a:cubicBezTo>
              </a:path>
              <a:path w="21600" h="31717" stroke="0" extrusionOk="0">
                <a:moveTo>
                  <a:pt x="18579" y="-1"/>
                </a:moveTo>
                <a:cubicBezTo>
                  <a:pt x="20556" y="3334"/>
                  <a:pt x="21600" y="7140"/>
                  <a:pt x="21600" y="11017"/>
                </a:cubicBezTo>
                <a:cubicBezTo>
                  <a:pt x="21600" y="20569"/>
                  <a:pt x="15325" y="28987"/>
                  <a:pt x="6170" y="31716"/>
                </a:cubicBezTo>
                <a:lnTo>
                  <a:pt x="0" y="11017"/>
                </a:lnTo>
                <a:lnTo>
                  <a:pt x="18579" y="-1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15" name="Rectangle 107"/>
          <p:cNvSpPr>
            <a:spLocks noChangeArrowheads="1"/>
          </p:cNvSpPr>
          <p:nvPr/>
        </p:nvSpPr>
        <p:spPr bwMode="auto">
          <a:xfrm>
            <a:off x="1517642" y="3666785"/>
            <a:ext cx="1054639" cy="39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14" tIns="44512" rIns="90614" bIns="44512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3" dirty="0">
                <a:solidFill>
                  <a:srgbClr val="FF0000"/>
                </a:solidFill>
                <a:ea typeface="+mn-ea"/>
              </a:rPr>
              <a:t>Source</a:t>
            </a:r>
          </a:p>
        </p:txBody>
      </p:sp>
      <p:sp>
        <p:nvSpPr>
          <p:cNvPr id="17" name="Oval 109"/>
          <p:cNvSpPr>
            <a:spLocks noChangeArrowheads="1"/>
          </p:cNvSpPr>
          <p:nvPr/>
        </p:nvSpPr>
        <p:spPr bwMode="auto">
          <a:xfrm>
            <a:off x="5158404" y="4020373"/>
            <a:ext cx="193944" cy="217789"/>
          </a:xfrm>
          <a:prstGeom prst="ellipse">
            <a:avLst/>
          </a:prstGeom>
          <a:solidFill>
            <a:srgbClr val="0000FF"/>
          </a:solidFill>
          <a:ln w="50800">
            <a:noFill/>
            <a:round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2003">
              <a:ea typeface="+mn-ea"/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4051967" y="3711968"/>
          <a:ext cx="263892" cy="32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957" imgH="203024" progId="Equation.3">
                  <p:embed/>
                </p:oleObj>
              </mc:Choice>
              <mc:Fallback>
                <p:oleObj name="Equation" r:id="rId3" imgW="164957" imgH="203024" progId="Equation.3">
                  <p:embed/>
                  <p:pic>
                    <p:nvPicPr>
                      <p:cNvPr id="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967" y="3711968"/>
                        <a:ext cx="263892" cy="322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4444627" y="4238162"/>
          <a:ext cx="243225" cy="2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334" imgH="139639" progId="Equation.3">
                  <p:embed/>
                </p:oleObj>
              </mc:Choice>
              <mc:Fallback>
                <p:oleObj name="Equation" r:id="rId5" imgW="152334" imgH="139639" progId="Equation.3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4627" y="4238162"/>
                        <a:ext cx="243225" cy="222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6171048" y="1902881"/>
          <a:ext cx="182816" cy="20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02" imgH="126780" progId="Equation.3">
                  <p:embed/>
                </p:oleObj>
              </mc:Choice>
              <mc:Fallback>
                <p:oleObj name="Equation" r:id="rId7" imgW="114102" imgH="12678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1048" y="1902881"/>
                        <a:ext cx="182816" cy="201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/>
        </p:nvGraphicFramePr>
        <p:xfrm>
          <a:off x="4662416" y="4619691"/>
          <a:ext cx="244815" cy="26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2268" imgH="164957" progId="Equation.3">
                  <p:embed/>
                </p:oleObj>
              </mc:Choice>
              <mc:Fallback>
                <p:oleObj name="Equation" r:id="rId9" imgW="152268" imgH="164957" progId="Equation.3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16" y="4619691"/>
                        <a:ext cx="244815" cy="263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5"/>
          <p:cNvGraphicFramePr>
            <a:graphicFrameLocks noChangeAspect="1"/>
          </p:cNvGraphicFramePr>
          <p:nvPr/>
        </p:nvGraphicFramePr>
        <p:xfrm>
          <a:off x="5105945" y="4308109"/>
          <a:ext cx="203483" cy="26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5" imgH="177415" progId="Equation.3">
                  <p:embed/>
                </p:oleObj>
              </mc:Choice>
              <mc:Fallback>
                <p:oleObj name="Equation" r:id="rId11" imgW="126725" imgH="177415" progId="Equation.3">
                  <p:embed/>
                  <p:pic>
                    <p:nvPicPr>
                      <p:cNvPr id="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945" y="4308109"/>
                        <a:ext cx="203483" cy="267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Freeform 94"/>
          <p:cNvSpPr>
            <a:spLocks/>
          </p:cNvSpPr>
          <p:nvPr/>
        </p:nvSpPr>
        <p:spPr bwMode="auto">
          <a:xfrm>
            <a:off x="6458455" y="2283147"/>
            <a:ext cx="3805761" cy="2691375"/>
          </a:xfrm>
          <a:custGeom>
            <a:avLst/>
            <a:gdLst>
              <a:gd name="T0" fmla="*/ 0 w 2394"/>
              <a:gd name="T1" fmla="*/ 2147483647 h 1693"/>
              <a:gd name="T2" fmla="*/ 2147483647 w 2394"/>
              <a:gd name="T3" fmla="*/ 0 h 1693"/>
              <a:gd name="T4" fmla="*/ 2147483647 w 2394"/>
              <a:gd name="T5" fmla="*/ 2147483647 h 1693"/>
              <a:gd name="T6" fmla="*/ 0 60000 65536"/>
              <a:gd name="T7" fmla="*/ 0 60000 65536"/>
              <a:gd name="T8" fmla="*/ 0 60000 65536"/>
              <a:gd name="T9" fmla="*/ 0 w 2394"/>
              <a:gd name="T10" fmla="*/ 0 h 1693"/>
              <a:gd name="T11" fmla="*/ 2394 w 2394"/>
              <a:gd name="T12" fmla="*/ 1693 h 16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94" h="1693">
                <a:moveTo>
                  <a:pt x="0" y="1249"/>
                </a:moveTo>
                <a:lnTo>
                  <a:pt x="2161" y="0"/>
                </a:lnTo>
                <a:lnTo>
                  <a:pt x="2394" y="1693"/>
                </a:lnTo>
              </a:path>
            </a:pathLst>
          </a:custGeom>
          <a:gradFill>
            <a:gsLst>
              <a:gs pos="27000">
                <a:srgbClr val="EA8C8D"/>
              </a:gs>
              <a:gs pos="0">
                <a:srgbClr val="FF0000"/>
              </a:gs>
              <a:gs pos="100000">
                <a:schemeClr val="accent5">
                  <a:lumMod val="97000"/>
                  <a:lumOff val="3000"/>
                  <a:alpha val="1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txBody>
          <a:bodyPr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48" name="Oval 95"/>
          <p:cNvSpPr>
            <a:spLocks noChangeArrowheads="1"/>
          </p:cNvSpPr>
          <p:nvPr/>
        </p:nvSpPr>
        <p:spPr bwMode="auto">
          <a:xfrm>
            <a:off x="6510915" y="3728190"/>
            <a:ext cx="2696145" cy="1046028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2003">
              <a:ea typeface="+mn-ea"/>
            </a:endParaRPr>
          </a:p>
        </p:txBody>
      </p:sp>
      <p:sp>
        <p:nvSpPr>
          <p:cNvPr id="49" name="Line 96"/>
          <p:cNvSpPr>
            <a:spLocks noChangeShapeType="1"/>
          </p:cNvSpPr>
          <p:nvPr/>
        </p:nvSpPr>
        <p:spPr bwMode="auto">
          <a:xfrm flipH="1">
            <a:off x="6460044" y="4252793"/>
            <a:ext cx="279788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0" name="Line 97"/>
          <p:cNvSpPr>
            <a:spLocks noChangeShapeType="1"/>
          </p:cNvSpPr>
          <p:nvPr/>
        </p:nvSpPr>
        <p:spPr bwMode="auto">
          <a:xfrm flipV="1">
            <a:off x="6528401" y="2165508"/>
            <a:ext cx="3562536" cy="20618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1" name="Line 98"/>
          <p:cNvSpPr>
            <a:spLocks noChangeShapeType="1"/>
          </p:cNvSpPr>
          <p:nvPr/>
        </p:nvSpPr>
        <p:spPr bwMode="auto">
          <a:xfrm>
            <a:off x="6466403" y="4285383"/>
            <a:ext cx="3797812" cy="6900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2" name="Line 100"/>
          <p:cNvSpPr>
            <a:spLocks noChangeShapeType="1"/>
          </p:cNvSpPr>
          <p:nvPr/>
        </p:nvSpPr>
        <p:spPr bwMode="auto">
          <a:xfrm flipV="1">
            <a:off x="8703121" y="4265512"/>
            <a:ext cx="523014" cy="41014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3" name="Arc 104"/>
          <p:cNvSpPr>
            <a:spLocks/>
          </p:cNvSpPr>
          <p:nvPr/>
        </p:nvSpPr>
        <p:spPr bwMode="auto">
          <a:xfrm>
            <a:off x="8181698" y="4241666"/>
            <a:ext cx="214611" cy="344966"/>
          </a:xfrm>
          <a:custGeom>
            <a:avLst/>
            <a:gdLst>
              <a:gd name="T0" fmla="*/ 2147483647 w 21524"/>
              <a:gd name="T1" fmla="*/ 2147483647 h 21600"/>
              <a:gd name="T2" fmla="*/ 0 w 21524"/>
              <a:gd name="T3" fmla="*/ 2147483647 h 21600"/>
              <a:gd name="T4" fmla="*/ 2147483647 w 21524"/>
              <a:gd name="T5" fmla="*/ 0 h 21600"/>
              <a:gd name="T6" fmla="*/ 0 60000 65536"/>
              <a:gd name="T7" fmla="*/ 0 60000 65536"/>
              <a:gd name="T8" fmla="*/ 0 60000 65536"/>
              <a:gd name="T9" fmla="*/ 0 w 21524"/>
              <a:gd name="T10" fmla="*/ 0 h 21600"/>
              <a:gd name="T11" fmla="*/ 21524 w 2152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24" h="21600" fill="none" extrusionOk="0">
                <a:moveTo>
                  <a:pt x="21524" y="2680"/>
                </a:moveTo>
                <a:cubicBezTo>
                  <a:pt x="20172" y="13488"/>
                  <a:pt x="10984" y="21599"/>
                  <a:pt x="91" y="21600"/>
                </a:cubicBezTo>
                <a:cubicBezTo>
                  <a:pt x="60" y="21600"/>
                  <a:pt x="30" y="21599"/>
                  <a:pt x="0" y="21599"/>
                </a:cubicBezTo>
              </a:path>
              <a:path w="21524" h="21600" stroke="0" extrusionOk="0">
                <a:moveTo>
                  <a:pt x="21524" y="2680"/>
                </a:moveTo>
                <a:cubicBezTo>
                  <a:pt x="20172" y="13488"/>
                  <a:pt x="10984" y="21599"/>
                  <a:pt x="91" y="21600"/>
                </a:cubicBezTo>
                <a:cubicBezTo>
                  <a:pt x="60" y="21600"/>
                  <a:pt x="30" y="21599"/>
                  <a:pt x="0" y="21599"/>
                </a:cubicBezTo>
                <a:lnTo>
                  <a:pt x="91" y="0"/>
                </a:lnTo>
                <a:lnTo>
                  <a:pt x="21524" y="268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5" name="Arc 106"/>
          <p:cNvSpPr>
            <a:spLocks/>
          </p:cNvSpPr>
          <p:nvPr/>
        </p:nvSpPr>
        <p:spPr bwMode="auto">
          <a:xfrm>
            <a:off x="7658685" y="3373687"/>
            <a:ext cx="365633" cy="1103257"/>
          </a:xfrm>
          <a:custGeom>
            <a:avLst/>
            <a:gdLst>
              <a:gd name="T0" fmla="*/ 2147483647 w 21600"/>
              <a:gd name="T1" fmla="*/ 0 h 31717"/>
              <a:gd name="T2" fmla="*/ 2147483647 w 21600"/>
              <a:gd name="T3" fmla="*/ 2147483647 h 31717"/>
              <a:gd name="T4" fmla="*/ 0 w 21600"/>
              <a:gd name="T5" fmla="*/ 2147483647 h 31717"/>
              <a:gd name="T6" fmla="*/ 0 60000 65536"/>
              <a:gd name="T7" fmla="*/ 0 60000 65536"/>
              <a:gd name="T8" fmla="*/ 0 60000 65536"/>
              <a:gd name="T9" fmla="*/ 0 w 21600"/>
              <a:gd name="T10" fmla="*/ 0 h 31717"/>
              <a:gd name="T11" fmla="*/ 21600 w 21600"/>
              <a:gd name="T12" fmla="*/ 31717 h 317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717" fill="none" extrusionOk="0">
                <a:moveTo>
                  <a:pt x="18579" y="-1"/>
                </a:moveTo>
                <a:cubicBezTo>
                  <a:pt x="20556" y="3334"/>
                  <a:pt x="21600" y="7140"/>
                  <a:pt x="21600" y="11017"/>
                </a:cubicBezTo>
                <a:cubicBezTo>
                  <a:pt x="21600" y="20569"/>
                  <a:pt x="15325" y="28987"/>
                  <a:pt x="6170" y="31716"/>
                </a:cubicBezTo>
              </a:path>
              <a:path w="21600" h="31717" stroke="0" extrusionOk="0">
                <a:moveTo>
                  <a:pt x="18579" y="-1"/>
                </a:moveTo>
                <a:cubicBezTo>
                  <a:pt x="20556" y="3334"/>
                  <a:pt x="21600" y="7140"/>
                  <a:pt x="21600" y="11017"/>
                </a:cubicBezTo>
                <a:cubicBezTo>
                  <a:pt x="21600" y="20569"/>
                  <a:pt x="15325" y="28987"/>
                  <a:pt x="6170" y="31716"/>
                </a:cubicBezTo>
                <a:lnTo>
                  <a:pt x="0" y="11017"/>
                </a:lnTo>
                <a:lnTo>
                  <a:pt x="18579" y="-1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003">
              <a:ea typeface="+mn-ea"/>
            </a:endParaRPr>
          </a:p>
        </p:txBody>
      </p:sp>
      <p:sp>
        <p:nvSpPr>
          <p:cNvPr id="57" name="Rectangle 108"/>
          <p:cNvSpPr>
            <a:spLocks noChangeArrowheads="1"/>
          </p:cNvSpPr>
          <p:nvPr/>
        </p:nvSpPr>
        <p:spPr bwMode="auto">
          <a:xfrm>
            <a:off x="9134169" y="3795876"/>
            <a:ext cx="937457" cy="39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14" tIns="44512" rIns="90614" bIns="44512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3" dirty="0">
                <a:solidFill>
                  <a:srgbClr val="000000"/>
                </a:solidFill>
                <a:ea typeface="+mn-ea"/>
              </a:rPr>
              <a:t>Origin</a:t>
            </a:r>
          </a:p>
        </p:txBody>
      </p:sp>
      <p:graphicFrame>
        <p:nvGraphicFramePr>
          <p:cNvPr id="59" name="Object 2"/>
          <p:cNvGraphicFramePr>
            <a:graphicFrameLocks noChangeAspect="1"/>
          </p:cNvGraphicFramePr>
          <p:nvPr/>
        </p:nvGraphicFramePr>
        <p:xfrm>
          <a:off x="8013188" y="3841059"/>
          <a:ext cx="263892" cy="32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03024" progId="Equation.3">
                  <p:embed/>
                </p:oleObj>
              </mc:Choice>
              <mc:Fallback>
                <p:oleObj name="Equation" r:id="rId13" imgW="164957" imgH="203024" progId="Equation.3">
                  <p:embed/>
                  <p:pic>
                    <p:nvPicPr>
                      <p:cNvPr id="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3188" y="3841059"/>
                        <a:ext cx="263892" cy="322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3"/>
          <p:cNvGraphicFramePr>
            <a:graphicFrameLocks noChangeAspect="1"/>
          </p:cNvGraphicFramePr>
          <p:nvPr/>
        </p:nvGraphicFramePr>
        <p:xfrm>
          <a:off x="8405848" y="4367253"/>
          <a:ext cx="243225" cy="2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334" imgH="139639" progId="Equation.3">
                  <p:embed/>
                </p:oleObj>
              </mc:Choice>
              <mc:Fallback>
                <p:oleObj name="Equation" r:id="rId14" imgW="152334" imgH="139639" progId="Equation.3">
                  <p:embed/>
                  <p:pic>
                    <p:nvPicPr>
                      <p:cNvPr id="6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5848" y="4367253"/>
                        <a:ext cx="243225" cy="222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"/>
          <p:cNvGraphicFramePr>
            <a:graphicFrameLocks noChangeAspect="1"/>
          </p:cNvGraphicFramePr>
          <p:nvPr/>
        </p:nvGraphicFramePr>
        <p:xfrm>
          <a:off x="10132269" y="2031972"/>
          <a:ext cx="182816" cy="20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4102" imgH="126780" progId="Equation.3">
                  <p:embed/>
                </p:oleObj>
              </mc:Choice>
              <mc:Fallback>
                <p:oleObj name="Equation" r:id="rId15" imgW="114102" imgH="126780" progId="Equation.3">
                  <p:embed/>
                  <p:pic>
                    <p:nvPicPr>
                      <p:cNvPr id="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2269" y="2031972"/>
                        <a:ext cx="182816" cy="201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5"/>
          <p:cNvGraphicFramePr>
            <a:graphicFrameLocks noChangeAspect="1"/>
          </p:cNvGraphicFramePr>
          <p:nvPr/>
        </p:nvGraphicFramePr>
        <p:xfrm>
          <a:off x="8623637" y="4748782"/>
          <a:ext cx="244815" cy="26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68" imgH="164957" progId="Equation.3">
                  <p:embed/>
                </p:oleObj>
              </mc:Choice>
              <mc:Fallback>
                <p:oleObj name="Equation" r:id="rId16" imgW="152268" imgH="164957" progId="Equation.3">
                  <p:embed/>
                  <p:pic>
                    <p:nvPicPr>
                      <p:cNvPr id="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3637" y="4748782"/>
                        <a:ext cx="244815" cy="263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6477402" y="2918574"/>
            <a:ext cx="2748734" cy="2748734"/>
          </a:xfrm>
          <a:prstGeom prst="ellipse">
            <a:avLst/>
          </a:prstGeom>
          <a:solidFill>
            <a:srgbClr val="FF0000">
              <a:alpha val="5000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567" tIns="45784" rIns="91567" bIns="45784" numCol="1" rtlCol="0" anchor="t" anchorCtr="0" compatLnSpc="1">
            <a:prstTxWarp prst="textNoShape">
              <a:avLst/>
            </a:prstTxWarp>
          </a:bodyPr>
          <a:lstStyle/>
          <a:p>
            <a:pPr algn="ctr" defTabSz="915680"/>
            <a:endParaRPr lang="en-US" sz="1803" dirty="0" err="1"/>
          </a:p>
        </p:txBody>
      </p:sp>
      <p:graphicFrame>
        <p:nvGraphicFramePr>
          <p:cNvPr id="63" name="Object 25"/>
          <p:cNvGraphicFramePr>
            <a:graphicFrameLocks noChangeAspect="1"/>
          </p:cNvGraphicFramePr>
          <p:nvPr/>
        </p:nvGraphicFramePr>
        <p:xfrm>
          <a:off x="8956610" y="4456991"/>
          <a:ext cx="203483" cy="26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6725" imgH="177415" progId="Equation.3">
                  <p:embed/>
                </p:oleObj>
              </mc:Choice>
              <mc:Fallback>
                <p:oleObj name="Equation" r:id="rId17" imgW="126725" imgH="177415" progId="Equation.3">
                  <p:embed/>
                  <p:pic>
                    <p:nvPicPr>
                      <p:cNvPr id="6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6610" y="4456991"/>
                        <a:ext cx="203483" cy="267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/>
          <p:cNvSpPr/>
          <p:nvPr/>
        </p:nvSpPr>
        <p:spPr bwMode="auto">
          <a:xfrm rot="5400000">
            <a:off x="3010598" y="1640160"/>
            <a:ext cx="1782532" cy="2726101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07"/>
          <p:cNvSpPr>
            <a:spLocks noChangeArrowheads="1"/>
          </p:cNvSpPr>
          <p:nvPr/>
        </p:nvSpPr>
        <p:spPr bwMode="auto">
          <a:xfrm>
            <a:off x="3757584" y="1730384"/>
            <a:ext cx="305512" cy="40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614" tIns="44512" rIns="90614" bIns="44512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3" dirty="0">
                <a:solidFill>
                  <a:schemeClr val="tx1"/>
                </a:solidFill>
                <a:ea typeface="+mn-ea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2036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&amp; Missing Radon Data</a:t>
            </a:r>
          </a:p>
        </p:txBody>
      </p:sp>
      <p:pic>
        <p:nvPicPr>
          <p:cNvPr id="129026" name="Picture 2" descr="Image result for radon space cone-beam circular s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37" y="1445046"/>
            <a:ext cx="7172762" cy="47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81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Sufficiency in 2D</a:t>
            </a:r>
          </a:p>
        </p:txBody>
      </p:sp>
      <p:sp>
        <p:nvSpPr>
          <p:cNvPr id="4" name="Oval 1027"/>
          <p:cNvSpPr>
            <a:spLocks noChangeArrowheads="1"/>
          </p:cNvSpPr>
          <p:nvPr/>
        </p:nvSpPr>
        <p:spPr bwMode="auto">
          <a:xfrm>
            <a:off x="5813583" y="2814131"/>
            <a:ext cx="1914795" cy="1743933"/>
          </a:xfrm>
          <a:prstGeom prst="ellipse">
            <a:avLst/>
          </a:prstGeom>
          <a:solidFill>
            <a:srgbClr val="3399FF"/>
          </a:solidFill>
          <a:ln w="50800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 flipV="1">
            <a:off x="3136257" y="2927097"/>
            <a:ext cx="5546694" cy="9941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 b="1">
              <a:solidFill>
                <a:srgbClr val="FAFD00"/>
              </a:solidFill>
              <a:latin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6" name="Rectangle 1029"/>
          <p:cNvSpPr>
            <a:spLocks noChangeArrowheads="1"/>
          </p:cNvSpPr>
          <p:nvPr/>
        </p:nvSpPr>
        <p:spPr bwMode="auto">
          <a:xfrm>
            <a:off x="2496581" y="1635034"/>
            <a:ext cx="7248048" cy="86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846" dirty="0">
                <a:solidFill>
                  <a:srgbClr val="000000"/>
                </a:solidFill>
                <a:cs typeface="Times New Roman" pitchFamily="18" charset="0"/>
              </a:rPr>
              <a:t>There exists at least a source on any line</a:t>
            </a:r>
          </a:p>
          <a:p>
            <a:pPr defTabSz="812209">
              <a:lnSpc>
                <a:spcPct val="90000"/>
              </a:lnSpc>
              <a:defRPr/>
            </a:pPr>
            <a:r>
              <a:rPr lang="en-US" altLang="en-US" sz="2846" dirty="0">
                <a:solidFill>
                  <a:srgbClr val="000000"/>
                </a:solidFill>
                <a:cs typeface="Times New Roman" pitchFamily="18" charset="0"/>
              </a:rPr>
              <a:t>intersecting a cross-section</a:t>
            </a:r>
          </a:p>
        </p:txBody>
      </p:sp>
      <p:sp>
        <p:nvSpPr>
          <p:cNvPr id="7" name="Arc 1030"/>
          <p:cNvSpPr>
            <a:spLocks/>
          </p:cNvSpPr>
          <p:nvPr/>
        </p:nvSpPr>
        <p:spPr bwMode="auto">
          <a:xfrm>
            <a:off x="4664141" y="2708224"/>
            <a:ext cx="2033411" cy="2286175"/>
          </a:xfrm>
          <a:custGeom>
            <a:avLst/>
            <a:gdLst>
              <a:gd name="T0" fmla="*/ 2147483646 w 21600"/>
              <a:gd name="T1" fmla="*/ 2147483646 h 36431"/>
              <a:gd name="T2" fmla="*/ 2147483646 w 21600"/>
              <a:gd name="T3" fmla="*/ 0 h 36431"/>
              <a:gd name="T4" fmla="*/ 2147483646 w 21600"/>
              <a:gd name="T5" fmla="*/ 2147483646 h 364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6431" fill="none" extrusionOk="0">
                <a:moveTo>
                  <a:pt x="21600" y="36431"/>
                </a:moveTo>
                <a:cubicBezTo>
                  <a:pt x="9670" y="36431"/>
                  <a:pt x="0" y="26760"/>
                  <a:pt x="0" y="14831"/>
                </a:cubicBezTo>
                <a:cubicBezTo>
                  <a:pt x="0" y="9315"/>
                  <a:pt x="2109" y="4009"/>
                  <a:pt x="5896" y="-1"/>
                </a:cubicBezTo>
              </a:path>
              <a:path w="21600" h="36431" stroke="0" extrusionOk="0">
                <a:moveTo>
                  <a:pt x="21600" y="36431"/>
                </a:moveTo>
                <a:cubicBezTo>
                  <a:pt x="9670" y="36431"/>
                  <a:pt x="0" y="26760"/>
                  <a:pt x="0" y="14831"/>
                </a:cubicBezTo>
                <a:cubicBezTo>
                  <a:pt x="0" y="9315"/>
                  <a:pt x="2109" y="4009"/>
                  <a:pt x="5896" y="-1"/>
                </a:cubicBezTo>
                <a:lnTo>
                  <a:pt x="21600" y="14831"/>
                </a:lnTo>
                <a:lnTo>
                  <a:pt x="21600" y="36431"/>
                </a:lnTo>
                <a:close/>
              </a:path>
            </a:pathLst>
          </a:custGeom>
          <a:noFill/>
          <a:ln w="50800" cap="rnd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 b="1">
              <a:solidFill>
                <a:srgbClr val="FAFD00"/>
              </a:solidFill>
              <a:latin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8" name="Oval 1031"/>
          <p:cNvSpPr>
            <a:spLocks noChangeArrowheads="1"/>
          </p:cNvSpPr>
          <p:nvPr/>
        </p:nvSpPr>
        <p:spPr bwMode="auto">
          <a:xfrm>
            <a:off x="4599185" y="3563953"/>
            <a:ext cx="127089" cy="148269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9" name="Rectangle 1029"/>
          <p:cNvSpPr>
            <a:spLocks noChangeArrowheads="1"/>
          </p:cNvSpPr>
          <p:nvPr/>
        </p:nvSpPr>
        <p:spPr bwMode="auto">
          <a:xfrm>
            <a:off x="2496581" y="5310616"/>
            <a:ext cx="7440446" cy="670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132" dirty="0">
                <a:solidFill>
                  <a:srgbClr val="000000"/>
                </a:solidFill>
                <a:cs typeface="Times New Roman" pitchFamily="18" charset="0"/>
              </a:rPr>
              <a:t>These represent the maximum amount of data you can measure, which are sufficient</a:t>
            </a:r>
          </a:p>
        </p:txBody>
      </p:sp>
    </p:spTree>
    <p:extLst>
      <p:ext uri="{BB962C8B-B14F-4D97-AF65-F5344CB8AC3E}">
        <p14:creationId xmlns:p14="http://schemas.microsoft.com/office/powerpoint/2010/main" val="3873916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2.bp.blogspot.com/_CCWH4MzuFH4/S8h8cAtf1PI/AAAAAAAAAoc/ts5-kBWaUVk/s1600/cone-bea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47" y="2382001"/>
            <a:ext cx="5719487" cy="34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423491" y="2030971"/>
            <a:ext cx="4532809" cy="40611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599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189" y="6070311"/>
            <a:ext cx="10413332" cy="8952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rial" charset="0"/>
              </a:rPr>
              <a:t>At least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a point on a source orbiton any line</a:t>
            </a:r>
            <a:r>
              <a:rPr lang="en-US" dirty="0">
                <a:latin typeface="Arial" charset="0"/>
              </a:rPr>
              <a:t> in an object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6746085" y="2546254"/>
            <a:ext cx="2436704" cy="2436704"/>
          </a:xfrm>
          <a:prstGeom prst="ellipse">
            <a:avLst/>
          </a:prstGeom>
          <a:solidFill>
            <a:srgbClr val="99CCFF"/>
          </a:solidFill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5755389" y="3078134"/>
            <a:ext cx="4004552" cy="717720"/>
          </a:xfrm>
          <a:prstGeom prst="line">
            <a:avLst/>
          </a:prstGeom>
          <a:noFill/>
          <a:ln w="508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8" name="Arc 7"/>
          <p:cNvSpPr>
            <a:spLocks/>
          </p:cNvSpPr>
          <p:nvPr/>
        </p:nvSpPr>
        <p:spPr bwMode="auto">
          <a:xfrm>
            <a:off x="5745303" y="3788839"/>
            <a:ext cx="2106142" cy="1980154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9" name="Arc 8"/>
          <p:cNvSpPr>
            <a:spLocks/>
          </p:cNvSpPr>
          <p:nvPr/>
        </p:nvSpPr>
        <p:spPr bwMode="auto">
          <a:xfrm>
            <a:off x="5756584" y="2389049"/>
            <a:ext cx="1073017" cy="143504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3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11" name="Freeform 10"/>
          <p:cNvSpPr/>
          <p:nvPr/>
        </p:nvSpPr>
        <p:spPr bwMode="auto">
          <a:xfrm>
            <a:off x="5745301" y="1207972"/>
            <a:ext cx="4349386" cy="4930802"/>
          </a:xfrm>
          <a:custGeom>
            <a:avLst/>
            <a:gdLst>
              <a:gd name="connsiteX0" fmla="*/ 0 w 4168877"/>
              <a:gd name="connsiteY0" fmla="*/ 2241755 h 4021394"/>
              <a:gd name="connsiteX1" fmla="*/ 3136490 w 4168877"/>
              <a:gd name="connsiteY1" fmla="*/ 0 h 4021394"/>
              <a:gd name="connsiteX2" fmla="*/ 3991897 w 4168877"/>
              <a:gd name="connsiteY2" fmla="*/ 865239 h 4021394"/>
              <a:gd name="connsiteX3" fmla="*/ 4168877 w 4168877"/>
              <a:gd name="connsiteY3" fmla="*/ 2064774 h 4021394"/>
              <a:gd name="connsiteX4" fmla="*/ 4021393 w 4168877"/>
              <a:gd name="connsiteY4" fmla="*/ 3215149 h 4021394"/>
              <a:gd name="connsiteX5" fmla="*/ 3411793 w 4168877"/>
              <a:gd name="connsiteY5" fmla="*/ 4021394 h 4021394"/>
              <a:gd name="connsiteX6" fmla="*/ 0 w 4168877"/>
              <a:gd name="connsiteY6" fmla="*/ 2241755 h 4021394"/>
              <a:gd name="connsiteX0" fmla="*/ 0 w 4168877"/>
              <a:gd name="connsiteY0" fmla="*/ 1976284 h 3755923"/>
              <a:gd name="connsiteX1" fmla="*/ 2782529 w 4168877"/>
              <a:gd name="connsiteY1" fmla="*/ 0 h 3755923"/>
              <a:gd name="connsiteX2" fmla="*/ 3991897 w 4168877"/>
              <a:gd name="connsiteY2" fmla="*/ 599768 h 3755923"/>
              <a:gd name="connsiteX3" fmla="*/ 4168877 w 4168877"/>
              <a:gd name="connsiteY3" fmla="*/ 1799303 h 3755923"/>
              <a:gd name="connsiteX4" fmla="*/ 4021393 w 4168877"/>
              <a:gd name="connsiteY4" fmla="*/ 2949678 h 3755923"/>
              <a:gd name="connsiteX5" fmla="*/ 3411793 w 4168877"/>
              <a:gd name="connsiteY5" fmla="*/ 3755923 h 3755923"/>
              <a:gd name="connsiteX6" fmla="*/ 0 w 4168877"/>
              <a:gd name="connsiteY6" fmla="*/ 1976284 h 3755923"/>
              <a:gd name="connsiteX0" fmla="*/ 0 w 4168877"/>
              <a:gd name="connsiteY0" fmla="*/ 1976284 h 4050890"/>
              <a:gd name="connsiteX1" fmla="*/ 2782529 w 4168877"/>
              <a:gd name="connsiteY1" fmla="*/ 0 h 4050890"/>
              <a:gd name="connsiteX2" fmla="*/ 3991897 w 4168877"/>
              <a:gd name="connsiteY2" fmla="*/ 599768 h 4050890"/>
              <a:gd name="connsiteX3" fmla="*/ 4168877 w 4168877"/>
              <a:gd name="connsiteY3" fmla="*/ 1799303 h 4050890"/>
              <a:gd name="connsiteX4" fmla="*/ 4021393 w 4168877"/>
              <a:gd name="connsiteY4" fmla="*/ 2949678 h 4050890"/>
              <a:gd name="connsiteX5" fmla="*/ 2762864 w 4168877"/>
              <a:gd name="connsiteY5" fmla="*/ 4050890 h 4050890"/>
              <a:gd name="connsiteX6" fmla="*/ 0 w 4168877"/>
              <a:gd name="connsiteY6" fmla="*/ 1976284 h 4050890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4021393 w 4168877"/>
              <a:gd name="connsiteY4" fmla="*/ 2979175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3805083 w 4168877"/>
              <a:gd name="connsiteY4" fmla="*/ 3234814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05083 w 4306529"/>
              <a:gd name="connsiteY4" fmla="*/ 3234814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854245 w 4306529"/>
              <a:gd name="connsiteY2" fmla="*/ 796413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286865"/>
              <a:gd name="connsiteY0" fmla="*/ 2005781 h 4080387"/>
              <a:gd name="connsiteX1" fmla="*/ 2674374 w 4286865"/>
              <a:gd name="connsiteY1" fmla="*/ 0 h 4080387"/>
              <a:gd name="connsiteX2" fmla="*/ 3854245 w 4286865"/>
              <a:gd name="connsiteY2" fmla="*/ 796413 h 4080387"/>
              <a:gd name="connsiteX3" fmla="*/ 4286865 w 4286865"/>
              <a:gd name="connsiteY3" fmla="*/ 2104103 h 4080387"/>
              <a:gd name="connsiteX4" fmla="*/ 3834580 w 4286865"/>
              <a:gd name="connsiteY4" fmla="*/ 3293807 h 4080387"/>
              <a:gd name="connsiteX5" fmla="*/ 2762864 w 4286865"/>
              <a:gd name="connsiteY5" fmla="*/ 4080387 h 4080387"/>
              <a:gd name="connsiteX6" fmla="*/ 0 w 4286865"/>
              <a:gd name="connsiteY6" fmla="*/ 2005781 h 4080387"/>
              <a:gd name="connsiteX0" fmla="*/ 0 w 4286865"/>
              <a:gd name="connsiteY0" fmla="*/ 2418736 h 4493342"/>
              <a:gd name="connsiteX1" fmla="*/ 3451123 w 4286865"/>
              <a:gd name="connsiteY1" fmla="*/ 0 h 4493342"/>
              <a:gd name="connsiteX2" fmla="*/ 3854245 w 4286865"/>
              <a:gd name="connsiteY2" fmla="*/ 1209368 h 4493342"/>
              <a:gd name="connsiteX3" fmla="*/ 4286865 w 4286865"/>
              <a:gd name="connsiteY3" fmla="*/ 2517058 h 4493342"/>
              <a:gd name="connsiteX4" fmla="*/ 3834580 w 4286865"/>
              <a:gd name="connsiteY4" fmla="*/ 3706762 h 4493342"/>
              <a:gd name="connsiteX5" fmla="*/ 2762864 w 4286865"/>
              <a:gd name="connsiteY5" fmla="*/ 4493342 h 4493342"/>
              <a:gd name="connsiteX6" fmla="*/ 0 w 4286865"/>
              <a:gd name="connsiteY6" fmla="*/ 2418736 h 4493342"/>
              <a:gd name="connsiteX0" fmla="*/ 0 w 4286865"/>
              <a:gd name="connsiteY0" fmla="*/ 2418736 h 4916129"/>
              <a:gd name="connsiteX1" fmla="*/ 3451123 w 4286865"/>
              <a:gd name="connsiteY1" fmla="*/ 0 h 4916129"/>
              <a:gd name="connsiteX2" fmla="*/ 3854245 w 4286865"/>
              <a:gd name="connsiteY2" fmla="*/ 1209368 h 4916129"/>
              <a:gd name="connsiteX3" fmla="*/ 4286865 w 4286865"/>
              <a:gd name="connsiteY3" fmla="*/ 2517058 h 4916129"/>
              <a:gd name="connsiteX4" fmla="*/ 3834580 w 4286865"/>
              <a:gd name="connsiteY4" fmla="*/ 3706762 h 4916129"/>
              <a:gd name="connsiteX5" fmla="*/ 3628103 w 4286865"/>
              <a:gd name="connsiteY5" fmla="*/ 4916129 h 4916129"/>
              <a:gd name="connsiteX6" fmla="*/ 0 w 4286865"/>
              <a:gd name="connsiteY6" fmla="*/ 2418736 h 4916129"/>
              <a:gd name="connsiteX0" fmla="*/ 0 w 4286865"/>
              <a:gd name="connsiteY0" fmla="*/ 2467897 h 4965290"/>
              <a:gd name="connsiteX1" fmla="*/ 3441290 w 4286865"/>
              <a:gd name="connsiteY1" fmla="*/ 0 h 4965290"/>
              <a:gd name="connsiteX2" fmla="*/ 3854245 w 4286865"/>
              <a:gd name="connsiteY2" fmla="*/ 1258529 h 4965290"/>
              <a:gd name="connsiteX3" fmla="*/ 4286865 w 4286865"/>
              <a:gd name="connsiteY3" fmla="*/ 2566219 h 4965290"/>
              <a:gd name="connsiteX4" fmla="*/ 3834580 w 4286865"/>
              <a:gd name="connsiteY4" fmla="*/ 3755923 h 4965290"/>
              <a:gd name="connsiteX5" fmla="*/ 3628103 w 4286865"/>
              <a:gd name="connsiteY5" fmla="*/ 4965290 h 4965290"/>
              <a:gd name="connsiteX6" fmla="*/ 0 w 4286865"/>
              <a:gd name="connsiteY6" fmla="*/ 2467897 h 4965290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3834580 w 4286865"/>
              <a:gd name="connsiteY4" fmla="*/ 3755923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4257367 w 4286865"/>
              <a:gd name="connsiteY2" fmla="*/ 1199535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847303"/>
              <a:gd name="connsiteY0" fmla="*/ 2467897 h 5004619"/>
              <a:gd name="connsiteX1" fmla="*/ 3441290 w 4847303"/>
              <a:gd name="connsiteY1" fmla="*/ 0 h 5004619"/>
              <a:gd name="connsiteX2" fmla="*/ 4257367 w 4847303"/>
              <a:gd name="connsiteY2" fmla="*/ 1199535 h 5004619"/>
              <a:gd name="connsiteX3" fmla="*/ 4847303 w 4847303"/>
              <a:gd name="connsiteY3" fmla="*/ 2389239 h 5004619"/>
              <a:gd name="connsiteX4" fmla="*/ 4286864 w 4847303"/>
              <a:gd name="connsiteY4" fmla="*/ 3962400 h 5004619"/>
              <a:gd name="connsiteX5" fmla="*/ 3677264 w 4847303"/>
              <a:gd name="connsiteY5" fmla="*/ 5004619 h 5004619"/>
              <a:gd name="connsiteX6" fmla="*/ 0 w 4847303"/>
              <a:gd name="connsiteY6" fmla="*/ 2467897 h 5004619"/>
              <a:gd name="connsiteX0" fmla="*/ 0 w 4896464"/>
              <a:gd name="connsiteY0" fmla="*/ 2467897 h 5004619"/>
              <a:gd name="connsiteX1" fmla="*/ 3441290 w 4896464"/>
              <a:gd name="connsiteY1" fmla="*/ 0 h 5004619"/>
              <a:gd name="connsiteX2" fmla="*/ 4257367 w 4896464"/>
              <a:gd name="connsiteY2" fmla="*/ 1199535 h 5004619"/>
              <a:gd name="connsiteX3" fmla="*/ 4847303 w 4896464"/>
              <a:gd name="connsiteY3" fmla="*/ 2389239 h 5004619"/>
              <a:gd name="connsiteX4" fmla="*/ 4896464 w 4896464"/>
              <a:gd name="connsiteY4" fmla="*/ 4218038 h 5004619"/>
              <a:gd name="connsiteX5" fmla="*/ 3677264 w 4896464"/>
              <a:gd name="connsiteY5" fmla="*/ 5004619 h 5004619"/>
              <a:gd name="connsiteX6" fmla="*/ 0 w 4896464"/>
              <a:gd name="connsiteY6" fmla="*/ 2467897 h 5004619"/>
              <a:gd name="connsiteX0" fmla="*/ 0 w 4896464"/>
              <a:gd name="connsiteY0" fmla="*/ 2467897 h 4984955"/>
              <a:gd name="connsiteX1" fmla="*/ 3441290 w 4896464"/>
              <a:gd name="connsiteY1" fmla="*/ 0 h 4984955"/>
              <a:gd name="connsiteX2" fmla="*/ 4257367 w 4896464"/>
              <a:gd name="connsiteY2" fmla="*/ 1199535 h 4984955"/>
              <a:gd name="connsiteX3" fmla="*/ 4847303 w 4896464"/>
              <a:gd name="connsiteY3" fmla="*/ 2389239 h 4984955"/>
              <a:gd name="connsiteX4" fmla="*/ 4896464 w 4896464"/>
              <a:gd name="connsiteY4" fmla="*/ 4218038 h 4984955"/>
              <a:gd name="connsiteX5" fmla="*/ 3824748 w 4896464"/>
              <a:gd name="connsiteY5" fmla="*/ 4984955 h 4984955"/>
              <a:gd name="connsiteX6" fmla="*/ 0 w 4896464"/>
              <a:gd name="connsiteY6" fmla="*/ 2467897 h 4984955"/>
              <a:gd name="connsiteX0" fmla="*/ 0 w 4896464"/>
              <a:gd name="connsiteY0" fmla="*/ 2467897 h 5130098"/>
              <a:gd name="connsiteX1" fmla="*/ 3441290 w 4896464"/>
              <a:gd name="connsiteY1" fmla="*/ 0 h 5130098"/>
              <a:gd name="connsiteX2" fmla="*/ 4257367 w 4896464"/>
              <a:gd name="connsiteY2" fmla="*/ 1199535 h 5130098"/>
              <a:gd name="connsiteX3" fmla="*/ 4847303 w 4896464"/>
              <a:gd name="connsiteY3" fmla="*/ 2389239 h 5130098"/>
              <a:gd name="connsiteX4" fmla="*/ 4896464 w 4896464"/>
              <a:gd name="connsiteY4" fmla="*/ 4218038 h 5130098"/>
              <a:gd name="connsiteX5" fmla="*/ 3795720 w 4896464"/>
              <a:gd name="connsiteY5" fmla="*/ 5130098 h 5130098"/>
              <a:gd name="connsiteX6" fmla="*/ 0 w 4896464"/>
              <a:gd name="connsiteY6" fmla="*/ 2467897 h 5130098"/>
              <a:gd name="connsiteX0" fmla="*/ 0 w 4896464"/>
              <a:gd name="connsiteY0" fmla="*/ 2540469 h 5202670"/>
              <a:gd name="connsiteX1" fmla="*/ 3499347 w 4896464"/>
              <a:gd name="connsiteY1" fmla="*/ 0 h 5202670"/>
              <a:gd name="connsiteX2" fmla="*/ 4257367 w 4896464"/>
              <a:gd name="connsiteY2" fmla="*/ 1272107 h 5202670"/>
              <a:gd name="connsiteX3" fmla="*/ 4847303 w 4896464"/>
              <a:gd name="connsiteY3" fmla="*/ 2461811 h 5202670"/>
              <a:gd name="connsiteX4" fmla="*/ 4896464 w 4896464"/>
              <a:gd name="connsiteY4" fmla="*/ 4290610 h 5202670"/>
              <a:gd name="connsiteX5" fmla="*/ 3795720 w 4896464"/>
              <a:gd name="connsiteY5" fmla="*/ 5202670 h 5202670"/>
              <a:gd name="connsiteX6" fmla="*/ 0 w 4896464"/>
              <a:gd name="connsiteY6" fmla="*/ 2540469 h 5202670"/>
              <a:gd name="connsiteX0" fmla="*/ 0 w 4896464"/>
              <a:gd name="connsiteY0" fmla="*/ 2888812 h 5551013"/>
              <a:gd name="connsiteX1" fmla="*/ 3963804 w 4896464"/>
              <a:gd name="connsiteY1" fmla="*/ 0 h 5551013"/>
              <a:gd name="connsiteX2" fmla="*/ 4257367 w 4896464"/>
              <a:gd name="connsiteY2" fmla="*/ 1620450 h 5551013"/>
              <a:gd name="connsiteX3" fmla="*/ 4847303 w 4896464"/>
              <a:gd name="connsiteY3" fmla="*/ 2810154 h 5551013"/>
              <a:gd name="connsiteX4" fmla="*/ 4896464 w 4896464"/>
              <a:gd name="connsiteY4" fmla="*/ 4638953 h 5551013"/>
              <a:gd name="connsiteX5" fmla="*/ 3795720 w 4896464"/>
              <a:gd name="connsiteY5" fmla="*/ 5551013 h 5551013"/>
              <a:gd name="connsiteX6" fmla="*/ 0 w 4896464"/>
              <a:gd name="connsiteY6" fmla="*/ 2888812 h 55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96464" h="5551013">
                <a:moveTo>
                  <a:pt x="0" y="2888812"/>
                </a:moveTo>
                <a:lnTo>
                  <a:pt x="3963804" y="0"/>
                </a:lnTo>
                <a:lnTo>
                  <a:pt x="4257367" y="1620450"/>
                </a:lnTo>
                <a:lnTo>
                  <a:pt x="4847303" y="2810154"/>
                </a:lnTo>
                <a:cubicBezTo>
                  <a:pt x="4847303" y="3275548"/>
                  <a:pt x="4896464" y="4173559"/>
                  <a:pt x="4896464" y="4638953"/>
                </a:cubicBezTo>
                <a:lnTo>
                  <a:pt x="3795720" y="5551013"/>
                </a:lnTo>
                <a:lnTo>
                  <a:pt x="0" y="2888812"/>
                </a:lnTo>
                <a:close/>
              </a:path>
            </a:pathLst>
          </a:custGeom>
          <a:gradFill flip="none" rotWithShape="1">
            <a:gsLst>
              <a:gs pos="0">
                <a:srgbClr val="9900FF"/>
              </a:gs>
              <a:gs pos="13000">
                <a:srgbClr val="A972F3"/>
              </a:gs>
              <a:gs pos="77000">
                <a:srgbClr val="9900FF">
                  <a:lumMod val="0"/>
                  <a:lumOff val="100000"/>
                  <a:alpha val="5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599" dirty="0" err="1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681847" y="3714104"/>
            <a:ext cx="126911" cy="129957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FACAE0-DD57-E494-45EE-AF4C93B0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26464"/>
          </a:xfrm>
        </p:spPr>
        <p:txBody>
          <a:bodyPr/>
          <a:lstStyle/>
          <a:p>
            <a:r>
              <a:rPr lang="en-US" altLang="zh-CN" sz="3600" dirty="0"/>
              <a:t>Data Sufficiency in 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2.bp.blogspot.com/_CCWH4MzuFH4/S8h8cAtf1PI/AAAAAAAAAoc/ts5-kBWaUVk/s1600/cone-bea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263" y="2418098"/>
            <a:ext cx="5719487" cy="34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2034827" y="2067068"/>
            <a:ext cx="4681273" cy="40611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599" dirty="0" err="1"/>
          </a:p>
        </p:txBody>
      </p:sp>
      <p:sp>
        <p:nvSpPr>
          <p:cNvPr id="8" name="Arc 7"/>
          <p:cNvSpPr>
            <a:spLocks/>
          </p:cNvSpPr>
          <p:nvPr/>
        </p:nvSpPr>
        <p:spPr bwMode="auto">
          <a:xfrm>
            <a:off x="2719731" y="3824936"/>
            <a:ext cx="2106142" cy="1980154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9" name="Arc 8"/>
          <p:cNvSpPr>
            <a:spLocks/>
          </p:cNvSpPr>
          <p:nvPr/>
        </p:nvSpPr>
        <p:spPr bwMode="auto">
          <a:xfrm>
            <a:off x="2731013" y="2425146"/>
            <a:ext cx="1073017" cy="143504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3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2279369" y="2888032"/>
            <a:ext cx="4611399" cy="2836772"/>
          </a:xfrm>
          <a:custGeom>
            <a:avLst/>
            <a:gdLst>
              <a:gd name="T0" fmla="*/ 1328 w 4385"/>
              <a:gd name="T1" fmla="*/ 0 h 1681"/>
              <a:gd name="T2" fmla="*/ 0 w 4385"/>
              <a:gd name="T3" fmla="*/ 528 h 1681"/>
              <a:gd name="T4" fmla="*/ 3056 w 4385"/>
              <a:gd name="T5" fmla="*/ 1680 h 1681"/>
              <a:gd name="T6" fmla="*/ 4384 w 4385"/>
              <a:gd name="T7" fmla="*/ 1152 h 1681"/>
              <a:gd name="T8" fmla="*/ 1328 w 4385"/>
              <a:gd name="T9" fmla="*/ 0 h 1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5" h="1681">
                <a:moveTo>
                  <a:pt x="1328" y="0"/>
                </a:moveTo>
                <a:lnTo>
                  <a:pt x="0" y="528"/>
                </a:lnTo>
                <a:lnTo>
                  <a:pt x="3056" y="1680"/>
                </a:lnTo>
                <a:lnTo>
                  <a:pt x="4384" y="1152"/>
                </a:lnTo>
                <a:lnTo>
                  <a:pt x="1328" y="0"/>
                </a:lnTo>
              </a:path>
            </a:pathLst>
          </a:custGeom>
          <a:noFill/>
          <a:ln w="50800" cap="rnd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42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720514" y="2582351"/>
            <a:ext cx="2436704" cy="2436704"/>
          </a:xfrm>
          <a:prstGeom prst="ellipse">
            <a:avLst/>
          </a:prstGeom>
          <a:solidFill>
            <a:srgbClr val="99CCFF"/>
          </a:solidFill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11" name="Arc 7"/>
          <p:cNvSpPr>
            <a:spLocks/>
          </p:cNvSpPr>
          <p:nvPr/>
        </p:nvSpPr>
        <p:spPr bwMode="auto">
          <a:xfrm>
            <a:off x="3726984" y="3893927"/>
            <a:ext cx="1937327" cy="880591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69592" y="3790147"/>
            <a:ext cx="126911" cy="129957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4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Data Sufficiency in 3D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60258" y="5995548"/>
            <a:ext cx="11117179" cy="8952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rial" charset="0"/>
              </a:rPr>
              <a:t>At least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a point on a source orbit on any plane </a:t>
            </a:r>
            <a:r>
              <a:rPr lang="en-US" dirty="0">
                <a:latin typeface="Arial" charset="0"/>
              </a:rPr>
              <a:t>in an object</a:t>
            </a:r>
          </a:p>
        </p:txBody>
      </p:sp>
      <p:sp>
        <p:nvSpPr>
          <p:cNvPr id="23" name="Freeform 22"/>
          <p:cNvSpPr/>
          <p:nvPr/>
        </p:nvSpPr>
        <p:spPr bwMode="auto">
          <a:xfrm>
            <a:off x="2765165" y="1656584"/>
            <a:ext cx="4349386" cy="4427990"/>
          </a:xfrm>
          <a:custGeom>
            <a:avLst/>
            <a:gdLst>
              <a:gd name="connsiteX0" fmla="*/ 0 w 4168877"/>
              <a:gd name="connsiteY0" fmla="*/ 2241755 h 4021394"/>
              <a:gd name="connsiteX1" fmla="*/ 3136490 w 4168877"/>
              <a:gd name="connsiteY1" fmla="*/ 0 h 4021394"/>
              <a:gd name="connsiteX2" fmla="*/ 3991897 w 4168877"/>
              <a:gd name="connsiteY2" fmla="*/ 865239 h 4021394"/>
              <a:gd name="connsiteX3" fmla="*/ 4168877 w 4168877"/>
              <a:gd name="connsiteY3" fmla="*/ 2064774 h 4021394"/>
              <a:gd name="connsiteX4" fmla="*/ 4021393 w 4168877"/>
              <a:gd name="connsiteY4" fmla="*/ 3215149 h 4021394"/>
              <a:gd name="connsiteX5" fmla="*/ 3411793 w 4168877"/>
              <a:gd name="connsiteY5" fmla="*/ 4021394 h 4021394"/>
              <a:gd name="connsiteX6" fmla="*/ 0 w 4168877"/>
              <a:gd name="connsiteY6" fmla="*/ 2241755 h 4021394"/>
              <a:gd name="connsiteX0" fmla="*/ 0 w 4168877"/>
              <a:gd name="connsiteY0" fmla="*/ 1976284 h 3755923"/>
              <a:gd name="connsiteX1" fmla="*/ 2782529 w 4168877"/>
              <a:gd name="connsiteY1" fmla="*/ 0 h 3755923"/>
              <a:gd name="connsiteX2" fmla="*/ 3991897 w 4168877"/>
              <a:gd name="connsiteY2" fmla="*/ 599768 h 3755923"/>
              <a:gd name="connsiteX3" fmla="*/ 4168877 w 4168877"/>
              <a:gd name="connsiteY3" fmla="*/ 1799303 h 3755923"/>
              <a:gd name="connsiteX4" fmla="*/ 4021393 w 4168877"/>
              <a:gd name="connsiteY4" fmla="*/ 2949678 h 3755923"/>
              <a:gd name="connsiteX5" fmla="*/ 3411793 w 4168877"/>
              <a:gd name="connsiteY5" fmla="*/ 3755923 h 3755923"/>
              <a:gd name="connsiteX6" fmla="*/ 0 w 4168877"/>
              <a:gd name="connsiteY6" fmla="*/ 1976284 h 3755923"/>
              <a:gd name="connsiteX0" fmla="*/ 0 w 4168877"/>
              <a:gd name="connsiteY0" fmla="*/ 1976284 h 4050890"/>
              <a:gd name="connsiteX1" fmla="*/ 2782529 w 4168877"/>
              <a:gd name="connsiteY1" fmla="*/ 0 h 4050890"/>
              <a:gd name="connsiteX2" fmla="*/ 3991897 w 4168877"/>
              <a:gd name="connsiteY2" fmla="*/ 599768 h 4050890"/>
              <a:gd name="connsiteX3" fmla="*/ 4168877 w 4168877"/>
              <a:gd name="connsiteY3" fmla="*/ 1799303 h 4050890"/>
              <a:gd name="connsiteX4" fmla="*/ 4021393 w 4168877"/>
              <a:gd name="connsiteY4" fmla="*/ 2949678 h 4050890"/>
              <a:gd name="connsiteX5" fmla="*/ 2762864 w 4168877"/>
              <a:gd name="connsiteY5" fmla="*/ 4050890 h 4050890"/>
              <a:gd name="connsiteX6" fmla="*/ 0 w 4168877"/>
              <a:gd name="connsiteY6" fmla="*/ 1976284 h 4050890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4021393 w 4168877"/>
              <a:gd name="connsiteY4" fmla="*/ 2979175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3805083 w 4168877"/>
              <a:gd name="connsiteY4" fmla="*/ 3234814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05083 w 4306529"/>
              <a:gd name="connsiteY4" fmla="*/ 3234814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854245 w 4306529"/>
              <a:gd name="connsiteY2" fmla="*/ 796413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286865"/>
              <a:gd name="connsiteY0" fmla="*/ 2005781 h 4080387"/>
              <a:gd name="connsiteX1" fmla="*/ 2674374 w 4286865"/>
              <a:gd name="connsiteY1" fmla="*/ 0 h 4080387"/>
              <a:gd name="connsiteX2" fmla="*/ 3854245 w 4286865"/>
              <a:gd name="connsiteY2" fmla="*/ 796413 h 4080387"/>
              <a:gd name="connsiteX3" fmla="*/ 4286865 w 4286865"/>
              <a:gd name="connsiteY3" fmla="*/ 2104103 h 4080387"/>
              <a:gd name="connsiteX4" fmla="*/ 3834580 w 4286865"/>
              <a:gd name="connsiteY4" fmla="*/ 3293807 h 4080387"/>
              <a:gd name="connsiteX5" fmla="*/ 2762864 w 4286865"/>
              <a:gd name="connsiteY5" fmla="*/ 4080387 h 4080387"/>
              <a:gd name="connsiteX6" fmla="*/ 0 w 4286865"/>
              <a:gd name="connsiteY6" fmla="*/ 2005781 h 4080387"/>
              <a:gd name="connsiteX0" fmla="*/ 0 w 4286865"/>
              <a:gd name="connsiteY0" fmla="*/ 2418736 h 4493342"/>
              <a:gd name="connsiteX1" fmla="*/ 3451123 w 4286865"/>
              <a:gd name="connsiteY1" fmla="*/ 0 h 4493342"/>
              <a:gd name="connsiteX2" fmla="*/ 3854245 w 4286865"/>
              <a:gd name="connsiteY2" fmla="*/ 1209368 h 4493342"/>
              <a:gd name="connsiteX3" fmla="*/ 4286865 w 4286865"/>
              <a:gd name="connsiteY3" fmla="*/ 2517058 h 4493342"/>
              <a:gd name="connsiteX4" fmla="*/ 3834580 w 4286865"/>
              <a:gd name="connsiteY4" fmla="*/ 3706762 h 4493342"/>
              <a:gd name="connsiteX5" fmla="*/ 2762864 w 4286865"/>
              <a:gd name="connsiteY5" fmla="*/ 4493342 h 4493342"/>
              <a:gd name="connsiteX6" fmla="*/ 0 w 4286865"/>
              <a:gd name="connsiteY6" fmla="*/ 2418736 h 4493342"/>
              <a:gd name="connsiteX0" fmla="*/ 0 w 4286865"/>
              <a:gd name="connsiteY0" fmla="*/ 2418736 h 4916129"/>
              <a:gd name="connsiteX1" fmla="*/ 3451123 w 4286865"/>
              <a:gd name="connsiteY1" fmla="*/ 0 h 4916129"/>
              <a:gd name="connsiteX2" fmla="*/ 3854245 w 4286865"/>
              <a:gd name="connsiteY2" fmla="*/ 1209368 h 4916129"/>
              <a:gd name="connsiteX3" fmla="*/ 4286865 w 4286865"/>
              <a:gd name="connsiteY3" fmla="*/ 2517058 h 4916129"/>
              <a:gd name="connsiteX4" fmla="*/ 3834580 w 4286865"/>
              <a:gd name="connsiteY4" fmla="*/ 3706762 h 4916129"/>
              <a:gd name="connsiteX5" fmla="*/ 3628103 w 4286865"/>
              <a:gd name="connsiteY5" fmla="*/ 4916129 h 4916129"/>
              <a:gd name="connsiteX6" fmla="*/ 0 w 4286865"/>
              <a:gd name="connsiteY6" fmla="*/ 2418736 h 4916129"/>
              <a:gd name="connsiteX0" fmla="*/ 0 w 4286865"/>
              <a:gd name="connsiteY0" fmla="*/ 2467897 h 4965290"/>
              <a:gd name="connsiteX1" fmla="*/ 3441290 w 4286865"/>
              <a:gd name="connsiteY1" fmla="*/ 0 h 4965290"/>
              <a:gd name="connsiteX2" fmla="*/ 3854245 w 4286865"/>
              <a:gd name="connsiteY2" fmla="*/ 1258529 h 4965290"/>
              <a:gd name="connsiteX3" fmla="*/ 4286865 w 4286865"/>
              <a:gd name="connsiteY3" fmla="*/ 2566219 h 4965290"/>
              <a:gd name="connsiteX4" fmla="*/ 3834580 w 4286865"/>
              <a:gd name="connsiteY4" fmla="*/ 3755923 h 4965290"/>
              <a:gd name="connsiteX5" fmla="*/ 3628103 w 4286865"/>
              <a:gd name="connsiteY5" fmla="*/ 4965290 h 4965290"/>
              <a:gd name="connsiteX6" fmla="*/ 0 w 4286865"/>
              <a:gd name="connsiteY6" fmla="*/ 2467897 h 4965290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3834580 w 4286865"/>
              <a:gd name="connsiteY4" fmla="*/ 3755923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4257367 w 4286865"/>
              <a:gd name="connsiteY2" fmla="*/ 1199535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847303"/>
              <a:gd name="connsiteY0" fmla="*/ 2467897 h 5004619"/>
              <a:gd name="connsiteX1" fmla="*/ 3441290 w 4847303"/>
              <a:gd name="connsiteY1" fmla="*/ 0 h 5004619"/>
              <a:gd name="connsiteX2" fmla="*/ 4257367 w 4847303"/>
              <a:gd name="connsiteY2" fmla="*/ 1199535 h 5004619"/>
              <a:gd name="connsiteX3" fmla="*/ 4847303 w 4847303"/>
              <a:gd name="connsiteY3" fmla="*/ 2389239 h 5004619"/>
              <a:gd name="connsiteX4" fmla="*/ 4286864 w 4847303"/>
              <a:gd name="connsiteY4" fmla="*/ 3962400 h 5004619"/>
              <a:gd name="connsiteX5" fmla="*/ 3677264 w 4847303"/>
              <a:gd name="connsiteY5" fmla="*/ 5004619 h 5004619"/>
              <a:gd name="connsiteX6" fmla="*/ 0 w 4847303"/>
              <a:gd name="connsiteY6" fmla="*/ 2467897 h 5004619"/>
              <a:gd name="connsiteX0" fmla="*/ 0 w 4896464"/>
              <a:gd name="connsiteY0" fmla="*/ 2467897 h 5004619"/>
              <a:gd name="connsiteX1" fmla="*/ 3441290 w 4896464"/>
              <a:gd name="connsiteY1" fmla="*/ 0 h 5004619"/>
              <a:gd name="connsiteX2" fmla="*/ 4257367 w 4896464"/>
              <a:gd name="connsiteY2" fmla="*/ 1199535 h 5004619"/>
              <a:gd name="connsiteX3" fmla="*/ 4847303 w 4896464"/>
              <a:gd name="connsiteY3" fmla="*/ 2389239 h 5004619"/>
              <a:gd name="connsiteX4" fmla="*/ 4896464 w 4896464"/>
              <a:gd name="connsiteY4" fmla="*/ 4218038 h 5004619"/>
              <a:gd name="connsiteX5" fmla="*/ 3677264 w 4896464"/>
              <a:gd name="connsiteY5" fmla="*/ 5004619 h 5004619"/>
              <a:gd name="connsiteX6" fmla="*/ 0 w 4896464"/>
              <a:gd name="connsiteY6" fmla="*/ 2467897 h 5004619"/>
              <a:gd name="connsiteX0" fmla="*/ 0 w 4896464"/>
              <a:gd name="connsiteY0" fmla="*/ 2467897 h 4984955"/>
              <a:gd name="connsiteX1" fmla="*/ 3441290 w 4896464"/>
              <a:gd name="connsiteY1" fmla="*/ 0 h 4984955"/>
              <a:gd name="connsiteX2" fmla="*/ 4257367 w 4896464"/>
              <a:gd name="connsiteY2" fmla="*/ 1199535 h 4984955"/>
              <a:gd name="connsiteX3" fmla="*/ 4847303 w 4896464"/>
              <a:gd name="connsiteY3" fmla="*/ 2389239 h 4984955"/>
              <a:gd name="connsiteX4" fmla="*/ 4896464 w 4896464"/>
              <a:gd name="connsiteY4" fmla="*/ 4218038 h 4984955"/>
              <a:gd name="connsiteX5" fmla="*/ 3824748 w 4896464"/>
              <a:gd name="connsiteY5" fmla="*/ 4984955 h 4984955"/>
              <a:gd name="connsiteX6" fmla="*/ 0 w 4896464"/>
              <a:gd name="connsiteY6" fmla="*/ 2467897 h 498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96464" h="4984955">
                <a:moveTo>
                  <a:pt x="0" y="2467897"/>
                </a:moveTo>
                <a:lnTo>
                  <a:pt x="3441290" y="0"/>
                </a:lnTo>
                <a:lnTo>
                  <a:pt x="4257367" y="1199535"/>
                </a:lnTo>
                <a:lnTo>
                  <a:pt x="4847303" y="2389239"/>
                </a:lnTo>
                <a:cubicBezTo>
                  <a:pt x="4847303" y="2854633"/>
                  <a:pt x="4896464" y="3752644"/>
                  <a:pt x="4896464" y="4218038"/>
                </a:cubicBezTo>
                <a:lnTo>
                  <a:pt x="3824748" y="4984955"/>
                </a:lnTo>
                <a:lnTo>
                  <a:pt x="0" y="2467897"/>
                </a:lnTo>
                <a:close/>
              </a:path>
            </a:pathLst>
          </a:custGeom>
          <a:gradFill flip="none" rotWithShape="1">
            <a:gsLst>
              <a:gs pos="0">
                <a:srgbClr val="9900FF"/>
              </a:gs>
              <a:gs pos="13000">
                <a:srgbClr val="A972F3"/>
              </a:gs>
              <a:gs pos="77000">
                <a:srgbClr val="9900FF">
                  <a:lumMod val="0"/>
                  <a:lumOff val="100000"/>
                  <a:alpha val="5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224" tIns="40611" rIns="81224" bIns="40611" numCol="1" rtlCol="0" anchor="t" anchorCtr="0" compatLnSpc="1">
            <a:prstTxWarp prst="textNoShape">
              <a:avLst/>
            </a:prstTxWarp>
          </a:bodyPr>
          <a:lstStyle/>
          <a:p>
            <a:pPr algn="ctr" defTabSz="812209"/>
            <a:endParaRPr lang="en-US" sz="1599" dirty="0" err="1"/>
          </a:p>
        </p:txBody>
      </p:sp>
    </p:spTree>
    <p:extLst>
      <p:ext uri="{BB962C8B-B14F-4D97-AF65-F5344CB8AC3E}">
        <p14:creationId xmlns:p14="http://schemas.microsoft.com/office/powerpoint/2010/main" val="35939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6" dirty="0"/>
              <a:t>Data Sufficient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562" y="1785937"/>
            <a:ext cx="8463816" cy="4864275"/>
          </a:xfrm>
        </p:spPr>
        <p:txBody>
          <a:bodyPr>
            <a:normAutofit fontScale="92500" lnSpcReduction="20000"/>
          </a:bodyPr>
          <a:lstStyle/>
          <a:p>
            <a:pPr marL="68580" indent="0">
              <a:buClrTx/>
              <a:buNone/>
            </a:pPr>
            <a:r>
              <a:rPr lang="en-US" dirty="0">
                <a:solidFill>
                  <a:schemeClr val="tx1"/>
                </a:solidFill>
              </a:rPr>
              <a:t>Planar Data Case:</a:t>
            </a:r>
          </a:p>
          <a:p>
            <a:pPr marL="68580" indent="0">
              <a:buClrTx/>
              <a:buNone/>
            </a:pPr>
            <a:r>
              <a:rPr lang="en-US" dirty="0">
                <a:solidFill>
                  <a:schemeClr val="tx1"/>
                </a:solidFill>
              </a:rPr>
              <a:t>All planar integrals are available</a:t>
            </a:r>
          </a:p>
          <a:p>
            <a:pPr marL="6858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8580" indent="0">
              <a:buClrTx/>
              <a:buNone/>
            </a:pPr>
            <a:r>
              <a:rPr lang="en-US" dirty="0">
                <a:solidFill>
                  <a:schemeClr val="tx1"/>
                </a:solidFill>
              </a:rPr>
              <a:t>Parallel-beam Case: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Any great circle meeting at least a unit vector as the 2D parallel-beam projection direction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Any continuous curve closing a diameter</a:t>
            </a:r>
          </a:p>
          <a:p>
            <a:pPr marL="68580" indent="0">
              <a:buNone/>
            </a:pP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Cone-beam Case:</a:t>
            </a:r>
          </a:p>
          <a:p>
            <a:pPr marL="68580" indent="0">
              <a:buClrTx/>
              <a:buNone/>
            </a:pPr>
            <a:r>
              <a:rPr lang="en-US" sz="2003" b="0" dirty="0"/>
              <a:t>(Parallel-beam geometry is a special case of cone-beam geometry)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Any plane containing at least a source point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060780" y="1653588"/>
            <a:ext cx="4968552" cy="9361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11" name="Rectangle 10"/>
          <p:cNvSpPr/>
          <p:nvPr/>
        </p:nvSpPr>
        <p:spPr bwMode="auto">
          <a:xfrm>
            <a:off x="2060781" y="4965956"/>
            <a:ext cx="7845021" cy="1440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620101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sz="4006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40444" y="2375302"/>
            <a:ext cx="10700108" cy="328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Understand the derivation steps (Eqs. (1) – (10)) in the 1</a:t>
            </a:r>
            <a:r>
              <a:rPr lang="en-US" sz="3200" kern="0" baseline="3000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st</a:t>
            </a: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cone-beam spiral CT paper: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https://ieeexplore.ieee.org/stamp/stamp.jsp?tp=&amp;arnumber=241876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kern="0" dirty="0">
              <a:solidFill>
                <a:srgbClr val="000000"/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Then, please explain why the algorithm is approximate? Under which condition(s) will the cone-beam reconstruction be exact?</a:t>
            </a:r>
          </a:p>
        </p:txBody>
      </p:sp>
    </p:spTree>
    <p:extLst>
      <p:ext uri="{BB962C8B-B14F-4D97-AF65-F5344CB8AC3E}">
        <p14:creationId xmlns:p14="http://schemas.microsoft.com/office/powerpoint/2010/main" val="320496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7F384-7DB1-C110-83BB-8DE6AE51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7" y="492848"/>
            <a:ext cx="5574215" cy="566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85420-7BE6-4C18-CCDF-C1FBB90FA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70" y="1421071"/>
            <a:ext cx="5770908" cy="473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8659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9BA-B791-7026-60E1-6649C7E1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Hint: Where is the Error?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8B66-6CFB-25B9-EB54-EDCF9DE8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85" y="1369714"/>
            <a:ext cx="4448175" cy="381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6E7C4-F5A9-8AED-A7B4-0C32B0F9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97" y="2931380"/>
            <a:ext cx="3951683" cy="14864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4CD-D3B4-D0B5-95C4-CAA8342F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615" y="4803516"/>
            <a:ext cx="8470165" cy="77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162CE-7F15-B5A1-41C9-40B9A6E9B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45" y="6039323"/>
            <a:ext cx="8848016" cy="8186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EFFB01-8459-2B38-0FD1-86685DAE3F3B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>
            <a:off x="6047698" y="5574962"/>
            <a:ext cx="194155" cy="4643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A7253C-0428-62DA-D37E-04B7AA76320C}"/>
              </a:ext>
            </a:extLst>
          </p:cNvPr>
          <p:cNvCxnSpPr/>
          <p:nvPr/>
        </p:nvCxnSpPr>
        <p:spPr bwMode="auto">
          <a:xfrm>
            <a:off x="4964573" y="5773777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6021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E94F-08FD-CA80-3F28-34ECFE96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Exact Stereo-gram Synthesis</a:t>
            </a:r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7E049B-5293-FF4B-E705-20DC4DDFACBF}"/>
              </a:ext>
            </a:extLst>
          </p:cNvPr>
          <p:cNvSpPr>
            <a:spLocks/>
          </p:cNvSpPr>
          <p:nvPr/>
        </p:nvSpPr>
        <p:spPr bwMode="auto">
          <a:xfrm>
            <a:off x="1886453" y="3182597"/>
            <a:ext cx="3944066" cy="1146179"/>
          </a:xfrm>
          <a:custGeom>
            <a:avLst/>
            <a:gdLst>
              <a:gd name="T0" fmla="*/ 0 w 2481"/>
              <a:gd name="T1" fmla="*/ 720 h 721"/>
              <a:gd name="T2" fmla="*/ 720 w 2481"/>
              <a:gd name="T3" fmla="*/ 0 h 721"/>
              <a:gd name="T4" fmla="*/ 2480 w 2481"/>
              <a:gd name="T5" fmla="*/ 0 h 721"/>
              <a:gd name="T6" fmla="*/ 1744 w 2481"/>
              <a:gd name="T7" fmla="*/ 720 h 721"/>
              <a:gd name="T8" fmla="*/ 0 w 2481"/>
              <a:gd name="T9" fmla="*/ 72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1" h="721">
                <a:moveTo>
                  <a:pt x="0" y="720"/>
                </a:moveTo>
                <a:lnTo>
                  <a:pt x="720" y="0"/>
                </a:lnTo>
                <a:lnTo>
                  <a:pt x="2480" y="0"/>
                </a:lnTo>
                <a:lnTo>
                  <a:pt x="1744" y="720"/>
                </a:lnTo>
                <a:lnTo>
                  <a:pt x="0" y="720"/>
                </a:lnTo>
              </a:path>
            </a:pathLst>
          </a:custGeom>
          <a:noFill/>
          <a:ln w="50800" cap="rnd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7D07A26-1249-D662-EE4E-312D41896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467" y="3535511"/>
            <a:ext cx="433990" cy="402196"/>
          </a:xfrm>
          <a:prstGeom prst="ellipse">
            <a:avLst/>
          </a:prstGeom>
          <a:solidFill>
            <a:srgbClr val="99CCFF"/>
          </a:solidFill>
          <a:ln w="508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BF90F6F-FB46-C709-45A1-52A33BDDB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7026" y="3781915"/>
            <a:ext cx="1977597" cy="0"/>
          </a:xfrm>
          <a:prstGeom prst="line">
            <a:avLst/>
          </a:prstGeom>
          <a:noFill/>
          <a:ln w="508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8ABE2372-E796-EB6F-B39C-7B33CADA9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3641" y="2659583"/>
            <a:ext cx="1144590" cy="1130283"/>
          </a:xfrm>
          <a:prstGeom prst="line">
            <a:avLst/>
          </a:prstGeom>
          <a:noFill/>
          <a:ln w="50800">
            <a:solidFill>
              <a:srgbClr val="FFFF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4FDEA1F-45D4-74D7-564A-D75C0ACFF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5652" y="3807352"/>
            <a:ext cx="354744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FFFF"/>
                </a:solidFill>
                <a:latin typeface="Arial" panose="020B0604020202020204" pitchFamily="34" charset="0"/>
                <a:ea typeface="ＭＳ Ｐゴシック" charset="0"/>
              </a:rPr>
              <a:t>x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A588E83-F91C-619E-B66E-7818222B6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34" y="2367076"/>
            <a:ext cx="354744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FFFF"/>
                </a:solidFill>
                <a:latin typeface="Arial" panose="020B0604020202020204" pitchFamily="34" charset="0"/>
                <a:ea typeface="ＭＳ Ｐゴシック" charset="0"/>
              </a:rPr>
              <a:t>y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DF81CF0-3455-5E37-9E34-05DA0F7FF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205" y="1958522"/>
            <a:ext cx="337085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FFFF"/>
                </a:solidFill>
                <a:latin typeface="Arial" panose="020B0604020202020204" pitchFamily="34" charset="0"/>
                <a:ea typeface="ＭＳ Ｐゴシック" charset="0"/>
              </a:rPr>
              <a:t>z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4CD2823A-7C5A-EBB6-F146-B2C55497E5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59810" y="2944141"/>
            <a:ext cx="677216" cy="840955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22CDE40-6F3D-8513-EF7A-294A826F04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6103" y="2807426"/>
            <a:ext cx="515065" cy="953825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66A1E963-2151-405C-441E-B65A0E627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7027" y="3785095"/>
            <a:ext cx="656549" cy="311583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BEBB996-ACC6-1CB0-0143-5003B5B6A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896" y="2823323"/>
            <a:ext cx="422163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3300"/>
                </a:solidFill>
                <a:latin typeface="Arial" panose="020B0604020202020204" pitchFamily="34" charset="0"/>
                <a:ea typeface="ＭＳ Ｐゴシック" charset="0"/>
              </a:rPr>
              <a:t>z’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055477D-BD9F-5CFF-376F-7CD8C3A5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100" y="2578508"/>
            <a:ext cx="439821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3300"/>
                </a:solidFill>
                <a:latin typeface="Arial" panose="020B0604020202020204" pitchFamily="34" charset="0"/>
                <a:ea typeface="ＭＳ Ｐゴシック" charset="0"/>
              </a:rPr>
              <a:t>y’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A1375F9-3C9C-39E5-482B-A2F1EC8A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142" y="3767610"/>
            <a:ext cx="439821" cy="42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C01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07" tIns="44508" rIns="90607" bIns="44508">
            <a:spAutoFit/>
          </a:bodyPr>
          <a:lstStyle/>
          <a:p>
            <a:pPr defTabSz="915680">
              <a:lnSpc>
                <a:spcPct val="90000"/>
              </a:lnSpc>
              <a:defRPr/>
            </a:pPr>
            <a:r>
              <a:rPr lang="en-US" altLang="en-US" sz="2403" b="1">
                <a:solidFill>
                  <a:srgbClr val="FF3300"/>
                </a:solidFill>
                <a:latin typeface="Arial" panose="020B0604020202020204" pitchFamily="34" charset="0"/>
                <a:ea typeface="ＭＳ Ｐゴシック" charset="0"/>
              </a:rPr>
              <a:t>x’</a:t>
            </a: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E7D72C5B-4E99-A5D6-4C2D-8B37B324B9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9538" y="2090466"/>
            <a:ext cx="0" cy="1654886"/>
          </a:xfrm>
          <a:prstGeom prst="line">
            <a:avLst/>
          </a:prstGeom>
          <a:noFill/>
          <a:ln w="508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  <a:defRPr/>
            </a:pPr>
            <a:endParaRPr lang="en-US" sz="3204" b="1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4DBA7-9DB8-BB11-BB96-B17A359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46" y="1556793"/>
            <a:ext cx="3206877" cy="35153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841F3-BA26-5196-1A7C-91AF15DE25C1}"/>
              </a:ext>
            </a:extLst>
          </p:cNvPr>
          <p:cNvSpPr/>
          <p:nvPr/>
        </p:nvSpPr>
        <p:spPr>
          <a:xfrm>
            <a:off x="1498698" y="5318566"/>
            <a:ext cx="91946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G. Wang, S. Y. Zhao and P. C. Cheng, “Exact and approximate </a:t>
            </a:r>
            <a:r>
              <a:rPr lang="en-US" sz="1600" b="1" dirty="0" err="1"/>
              <a:t>conebeam</a:t>
            </a:r>
            <a:r>
              <a:rPr lang="en-US" sz="1600" b="1" dirty="0"/>
              <a:t> x-ray microtomography” Focus on Multidimensional Microscopy, vol. 1, </a:t>
            </a:r>
            <a:r>
              <a:rPr lang="en-US" sz="1600" b="1" dirty="0" err="1"/>
              <a:t>ed</a:t>
            </a:r>
            <a:r>
              <a:rPr lang="en-US" sz="1600" b="1" dirty="0"/>
              <a:t> P C Cheng, P </a:t>
            </a:r>
            <a:r>
              <a:rPr lang="en-US" sz="1600" b="1" dirty="0" err="1"/>
              <a:t>P</a:t>
            </a:r>
            <a:r>
              <a:rPr lang="en-US" sz="1600" b="1" dirty="0"/>
              <a:t> Huang, J L Wu, G Wang and H G Kim (Singapore: World Scientific) chapter 1, pp 233–261, 1999</a:t>
            </a:r>
          </a:p>
          <a:p>
            <a:pPr algn="just"/>
            <a:endParaRPr lang="en-US" sz="1600" b="1" dirty="0"/>
          </a:p>
          <a:p>
            <a:pPr algn="r"/>
            <a:r>
              <a:rPr lang="en-US" sz="1600" b="1" dirty="0"/>
              <a:t>https://ieeexplore.ieee.org/document/4179791/</a:t>
            </a:r>
          </a:p>
        </p:txBody>
      </p:sp>
    </p:spTree>
    <p:extLst>
      <p:ext uri="{BB962C8B-B14F-4D97-AF65-F5344CB8AC3E}">
        <p14:creationId xmlns:p14="http://schemas.microsoft.com/office/powerpoint/2010/main" val="67846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4CAB-3596-B710-9A4C-7544BEB2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 X-rays?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CD19F-E1D8-0559-D8EA-B4B6DC46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99" y="1655276"/>
            <a:ext cx="8545118" cy="458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EFCA7-BBDB-CBC4-B351-2B2D5DB7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64" y="3946359"/>
            <a:ext cx="6054661" cy="24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sz="40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5BB2-440F-735A-BD98-7A57C4E4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" y="3747240"/>
            <a:ext cx="5792007" cy="263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BDCBC-B758-306A-6ECB-000C1E3D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76" y="1392318"/>
            <a:ext cx="5699185" cy="5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sz="400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0F716-0858-7AA2-78CE-A2A5A2A11DB6}"/>
              </a:ext>
            </a:extLst>
          </p:cNvPr>
          <p:cNvSpPr txBox="1"/>
          <p:nvPr/>
        </p:nvSpPr>
        <p:spPr>
          <a:xfrm>
            <a:off x="439153" y="2736502"/>
            <a:ext cx="11514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Review the Key Ideas for Recon with 2D Planar or Parallel-beam Data (Two Fourier Slice Theorems in 3D, Orlov Condition)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Optional: Write One Page Explaining the </a:t>
            </a:r>
            <a:r>
              <a:rPr lang="en-US" sz="2800" b="1" dirty="0" err="1">
                <a:solidFill>
                  <a:srgbClr val="FF0000"/>
                </a:solidFill>
              </a:rPr>
              <a:t>Grangeat</a:t>
            </a:r>
            <a:r>
              <a:rPr lang="en-US" sz="2800" b="1" dirty="0">
                <a:solidFill>
                  <a:srgbClr val="FF0000"/>
                </a:solidFill>
              </a:rPr>
              <a:t>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1AAF8-F597-C430-29FD-91E1A7B9AC9A}"/>
              </a:ext>
            </a:extLst>
          </p:cNvPr>
          <p:cNvSpPr/>
          <p:nvPr/>
        </p:nvSpPr>
        <p:spPr>
          <a:xfrm>
            <a:off x="2666220" y="6100131"/>
            <a:ext cx="8956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hlinkClick r:id="rId2"/>
              </a:rPr>
              <a:t>https://www.uni-muenster.de/AMM/num/Preprints/1998/natterer_1/paper.html/node16.html</a:t>
            </a:r>
            <a:r>
              <a:rPr lang="en-US" altLang="zh-CN" sz="1600" b="1" dirty="0"/>
              <a:t> </a:t>
            </a:r>
          </a:p>
          <a:p>
            <a:pPr algn="r"/>
            <a:r>
              <a:rPr lang="en-US" altLang="zh-CN" sz="1600" b="1" dirty="0">
                <a:hlinkClick r:id="rId3"/>
              </a:rPr>
              <a:t>https://link.springer.com/chapter/10.1007/BFb0084509</a:t>
            </a:r>
            <a:r>
              <a:rPr lang="en-US" altLang="zh-CN" sz="1600" b="1" dirty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122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4B09-EF2D-7C26-A4FD-71A30F50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Error?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16DA6-346E-EA9B-F902-964C8AEA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7" y="1532942"/>
            <a:ext cx="10540125" cy="51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7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4B09-EF2D-7C26-A4FD-71A30F50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Error?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B40A-5233-ECC1-C02D-83A9B81D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970" y="1649434"/>
            <a:ext cx="4020111" cy="453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B0806-543E-D567-DD58-FD16B5D0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160" y="2025754"/>
            <a:ext cx="3951683" cy="14864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60CB4-6899-9604-B474-975B2939F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862" y="3990346"/>
            <a:ext cx="8470165" cy="771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B91D0-ED5A-4126-E034-001DE3FFC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366" y="5774629"/>
            <a:ext cx="8848016" cy="8186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E94756-F759-A033-E121-FF1B3327D1BB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7583374" y="4761792"/>
            <a:ext cx="82571" cy="1012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ACDED3-5E82-00B5-8819-75F98E7FE04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06094" y="5071311"/>
            <a:ext cx="2519069" cy="4377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721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6" dirty="0"/>
              <a:t>Peeling a 2D Onion</a:t>
            </a:r>
            <a:endParaRPr lang="en-US" sz="4006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55015" y="1063516"/>
            <a:ext cx="3903925" cy="539551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93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Arial" charset="0"/>
                <a:ea typeface="ＭＳ Ｐゴシック" pitchFamily="116" charset="-128"/>
              </a:defRPr>
            </a:lvl5pPr>
            <a:lvl6pPr marL="40553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1073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6609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2146" algn="l" rtl="0" fontAlgn="base">
              <a:spcBef>
                <a:spcPct val="0"/>
              </a:spcBef>
              <a:spcAft>
                <a:spcPct val="0"/>
              </a:spcAft>
              <a:defRPr sz="3903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defTabSz="915680"/>
            <a:endParaRPr lang="en-US" altLang="en-US" sz="3197" kern="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363366" y="2519687"/>
            <a:ext cx="3319310" cy="3319310"/>
          </a:xfrm>
          <a:prstGeom prst="ellipse">
            <a:avLst/>
          </a:prstGeom>
          <a:solidFill>
            <a:srgbClr val="0000FF"/>
          </a:solidFill>
          <a:ln w="508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87667" y="2843989"/>
            <a:ext cx="2670709" cy="2670709"/>
          </a:xfrm>
          <a:prstGeom prst="ellipse">
            <a:avLst/>
          </a:prstGeom>
          <a:solidFill>
            <a:schemeClr val="hlink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450726" y="3607047"/>
            <a:ext cx="1144590" cy="1144590"/>
          </a:xfrm>
          <a:prstGeom prst="ellipse">
            <a:avLst/>
          </a:prstGeom>
          <a:solidFill>
            <a:schemeClr val="accent1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43310" y="2891679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232863" y="2624608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54131" y="4675331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458748" y="3874118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54434" y="3177826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355344" y="2719990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059658" y="5323932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717797" y="3778736"/>
            <a:ext cx="171688" cy="171688"/>
          </a:xfrm>
          <a:prstGeom prst="ellipse">
            <a:avLst/>
          </a:prstGeom>
          <a:solidFill>
            <a:srgbClr val="FF6600"/>
          </a:solidFill>
          <a:ln w="508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2096296" y="2529225"/>
            <a:ext cx="3405154" cy="2689786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08416" y="2538764"/>
            <a:ext cx="4327185" cy="28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defTabSz="915680">
              <a:lnSpc>
                <a:spcPct val="90000"/>
              </a:lnSpc>
            </a:pPr>
            <a:r>
              <a:rPr lang="en-US" altLang="en-US" sz="2804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</a:rPr>
              <a:t>A tangent ray touches only one point, hence the peripheral shell can be directly measured</a:t>
            </a:r>
          </a:p>
          <a:p>
            <a:pPr defTabSz="915680">
              <a:lnSpc>
                <a:spcPct val="90000"/>
              </a:lnSpc>
            </a:pPr>
            <a:endParaRPr lang="en-US" altLang="en-US" sz="2804" b="1" dirty="0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  <a:p>
            <a:pPr defTabSz="915680">
              <a:lnSpc>
                <a:spcPct val="90000"/>
              </a:lnSpc>
            </a:pPr>
            <a:r>
              <a:rPr lang="en-US" altLang="en-US" sz="2804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</a:rPr>
              <a:t>Layer by layer the disk image can be recovered</a:t>
            </a: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 flipV="1">
            <a:off x="1972299" y="2061852"/>
            <a:ext cx="1812267" cy="2346409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5680">
              <a:lnSpc>
                <a:spcPct val="90000"/>
              </a:lnSpc>
            </a:pPr>
            <a:endParaRPr lang="en-US" sz="3204" b="1">
              <a:solidFill>
                <a:srgbClr val="000000"/>
              </a:solidFill>
              <a:latin typeface="Arial" panose="020B0604020202020204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4420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Probing Waves</a:t>
            </a:r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2932918" y="2350164"/>
            <a:ext cx="1135321" cy="2152027"/>
          </a:xfrm>
          <a:prstGeom prst="flowChartPunchedTape">
            <a:avLst/>
          </a:prstGeom>
          <a:solidFill>
            <a:srgbClr val="33CC33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4068240" y="2384054"/>
            <a:ext cx="1135321" cy="2152027"/>
          </a:xfrm>
          <a:prstGeom prst="flowChartPunchedTape">
            <a:avLst/>
          </a:prstGeom>
          <a:solidFill>
            <a:srgbClr val="33CC33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AutoShape 21"/>
          <p:cNvSpPr>
            <a:spLocks noChangeArrowheads="1"/>
          </p:cNvSpPr>
          <p:nvPr/>
        </p:nvSpPr>
        <p:spPr bwMode="auto">
          <a:xfrm>
            <a:off x="5212032" y="2434889"/>
            <a:ext cx="1135321" cy="2152027"/>
          </a:xfrm>
          <a:prstGeom prst="flowChartPunchedTape">
            <a:avLst/>
          </a:prstGeom>
          <a:solidFill>
            <a:srgbClr val="33CC33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endParaRPr lang="en-US" altLang="en-US" sz="2846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 flipV="1">
            <a:off x="2255113" y="2341691"/>
            <a:ext cx="4863242" cy="1728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3797115" y="2087514"/>
            <a:ext cx="0" cy="284677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>
            <a:off x="3932676" y="2087514"/>
            <a:ext cx="0" cy="284677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4068237" y="2087514"/>
            <a:ext cx="0" cy="284677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1" name="Line 26"/>
          <p:cNvSpPr>
            <a:spLocks noChangeShapeType="1"/>
          </p:cNvSpPr>
          <p:nvPr/>
        </p:nvSpPr>
        <p:spPr bwMode="auto">
          <a:xfrm>
            <a:off x="4203798" y="2087514"/>
            <a:ext cx="0" cy="284677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2" name="Line 27"/>
          <p:cNvSpPr>
            <a:spLocks noChangeShapeType="1"/>
          </p:cNvSpPr>
          <p:nvPr/>
        </p:nvSpPr>
        <p:spPr bwMode="auto">
          <a:xfrm>
            <a:off x="4356304" y="2087514"/>
            <a:ext cx="0" cy="2846776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3" name="Line 28"/>
          <p:cNvSpPr>
            <a:spLocks noChangeShapeType="1"/>
          </p:cNvSpPr>
          <p:nvPr/>
        </p:nvSpPr>
        <p:spPr bwMode="auto">
          <a:xfrm flipV="1">
            <a:off x="2390673" y="2477251"/>
            <a:ext cx="4863242" cy="1728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 flipV="1">
            <a:off x="2526234" y="2612813"/>
            <a:ext cx="4863242" cy="1728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2661795" y="2748373"/>
            <a:ext cx="4863242" cy="1728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812209">
              <a:defRPr/>
            </a:pPr>
            <a:endParaRPr lang="en-US" sz="2846">
              <a:cs typeface="Times New Roman" pitchFamily="18" charset="0"/>
            </a:endParaRPr>
          </a:p>
        </p:txBody>
      </p:sp>
      <p:sp>
        <p:nvSpPr>
          <p:cNvPr id="16" name="Rectangle 31"/>
          <p:cNvSpPr>
            <a:spLocks noChangeArrowheads="1"/>
          </p:cNvSpPr>
          <p:nvPr/>
        </p:nvSpPr>
        <p:spPr bwMode="auto">
          <a:xfrm>
            <a:off x="6471617" y="3146584"/>
            <a:ext cx="3482216" cy="145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490">
                <a:solidFill>
                  <a:schemeClr val="tx1"/>
                </a:solidFill>
                <a:cs typeface="Times New Roman" pitchFamily="18" charset="0"/>
              </a:rPr>
              <a:t>No any info in projection data along non-orthogonal directions</a:t>
            </a:r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3381963" y="4942762"/>
            <a:ext cx="4860418" cy="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490" tIns="39539" rIns="80490" bIns="39539">
            <a:spAutoFit/>
          </a:bodyPr>
          <a:lstStyle>
            <a:lvl1pPr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defTabSz="812209">
              <a:lnSpc>
                <a:spcPct val="90000"/>
              </a:lnSpc>
              <a:defRPr/>
            </a:pPr>
            <a:r>
              <a:rPr lang="en-US" altLang="en-US" sz="2490">
                <a:solidFill>
                  <a:schemeClr val="tx1"/>
                </a:solidFill>
                <a:cs typeface="Times New Roman" pitchFamily="18" charset="0"/>
              </a:rPr>
              <a:t>Info in projection data along the orthogonal direction</a:t>
            </a:r>
          </a:p>
        </p:txBody>
      </p:sp>
    </p:spTree>
    <p:extLst>
      <p:ext uri="{BB962C8B-B14F-4D97-AF65-F5344CB8AC3E}">
        <p14:creationId xmlns:p14="http://schemas.microsoft.com/office/powerpoint/2010/main" val="150312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5907" y="2183341"/>
            <a:ext cx="9073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Recon with 2D Planar or 2D Parallel-beam Data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Peeling a 3D Onion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Two Fourier Slice Theorems in 3D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Orlov Condition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Conversion between Planar &amp; Parallel-beam 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Recon with Cone-beam Data</a:t>
            </a:r>
            <a:endParaRPr lang="en-US" sz="2800" dirty="0"/>
          </a:p>
          <a:p>
            <a:pPr lvl="1"/>
            <a:r>
              <a:rPr lang="en-US" sz="2800" dirty="0"/>
              <a:t>	Difficulty with Beam Divergence</a:t>
            </a:r>
          </a:p>
          <a:p>
            <a:pPr lvl="1"/>
            <a:r>
              <a:rPr lang="en-US" sz="2800" dirty="0"/>
              <a:t>	</a:t>
            </a:r>
            <a:r>
              <a:rPr lang="en-US" sz="2800" dirty="0" err="1"/>
              <a:t>Grangeat</a:t>
            </a:r>
            <a:r>
              <a:rPr lang="en-US" sz="2800" dirty="0"/>
              <a:t>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83006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21160</TotalTime>
  <Words>1177</Words>
  <Application>Microsoft Office PowerPoint</Application>
  <PresentationFormat>Widescreen</PresentationFormat>
  <Paragraphs>164</Paragraphs>
  <Slides>43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Cambria Math</vt:lpstr>
      <vt:lpstr>Corbel</vt:lpstr>
      <vt:lpstr>Times New Roman</vt:lpstr>
      <vt:lpstr>Wingdings</vt:lpstr>
      <vt:lpstr>Wingdings 2</vt:lpstr>
      <vt:lpstr>Metro</vt:lpstr>
      <vt:lpstr>Equation</vt:lpstr>
      <vt:lpstr>PowerPoint Presentation</vt:lpstr>
      <vt:lpstr>Optical CT Project</vt:lpstr>
      <vt:lpstr>Equi-spatial Fan-beam Formula</vt:lpstr>
      <vt:lpstr>Hint: Where is the Error?</vt:lpstr>
      <vt:lpstr>Where is the Error?</vt:lpstr>
      <vt:lpstr>Where is the Error?</vt:lpstr>
      <vt:lpstr>Peeling a 2D Onion</vt:lpstr>
      <vt:lpstr>Probing Waves</vt:lpstr>
      <vt:lpstr>Outline</vt:lpstr>
      <vt:lpstr>Planar &amp; 2D Parallel-beam Data</vt:lpstr>
      <vt:lpstr>Peeling a 3D Onion</vt:lpstr>
      <vt:lpstr>1st Format: Planar Integral (2D)</vt:lpstr>
      <vt:lpstr>First Slice Theorem in 3D</vt:lpstr>
      <vt:lpstr>2nd Format: Parallel Projection (2D)</vt:lpstr>
      <vt:lpstr>Second Slice Theorem in 3D</vt:lpstr>
      <vt:lpstr>Half-scan</vt:lpstr>
      <vt:lpstr>Wobbling</vt:lpstr>
      <vt:lpstr>Orlov Condition</vt:lpstr>
      <vt:lpstr>Orlov Scan = Wobbling + Half-scan</vt:lpstr>
      <vt:lpstr>Line Integrals ↔ Planer Integrals</vt:lpstr>
      <vt:lpstr>Projection Data to Planar Integral Data</vt:lpstr>
      <vt:lpstr>Projection Data to Planar Integral Data</vt:lpstr>
      <vt:lpstr>Planar Integral Data to Projection Data</vt:lpstr>
      <vt:lpstr>Planar Integral Data to Projection Data</vt:lpstr>
      <vt:lpstr>No Redundancy in Planar Integrals</vt:lpstr>
      <vt:lpstr>Redundancy in 2D Projections</vt:lpstr>
      <vt:lpstr>Outline</vt:lpstr>
      <vt:lpstr>3rd Format: Cone-beam Projection</vt:lpstr>
      <vt:lpstr>Problem with r</vt:lpstr>
      <vt:lpstr>Grangeat Relationship</vt:lpstr>
      <vt:lpstr>From Cone-beam to Planar Data</vt:lpstr>
      <vt:lpstr>Measured Spherical Surface (Diameter=D) </vt:lpstr>
      <vt:lpstr>Measured &amp; Missing Radon Data</vt:lpstr>
      <vt:lpstr>Data Sufficiency in 2D</vt:lpstr>
      <vt:lpstr>Data Sufficiency in 2D</vt:lpstr>
      <vt:lpstr>Data Sufficiency in 3D</vt:lpstr>
      <vt:lpstr>Data Sufficient Conditions</vt:lpstr>
      <vt:lpstr>Homework</vt:lpstr>
      <vt:lpstr>PowerPoint Presentation</vt:lpstr>
      <vt:lpstr>Exact Stereo-gram Synthesis</vt:lpstr>
      <vt:lpstr>Bend X-rays?</vt:lpstr>
      <vt:lpstr>Homework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3173</cp:revision>
  <cp:lastPrinted>2012-03-08T21:40:16Z</cp:lastPrinted>
  <dcterms:created xsi:type="dcterms:W3CDTF">2006-10-23T16:36:06Z</dcterms:created>
  <dcterms:modified xsi:type="dcterms:W3CDTF">2023-09-18T23:03:39Z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